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Montserrat" panose="00000500000000000000" pitchFamily="2" charset="0"/>
      <p:regular r:id="rId21"/>
    </p:embeddedFont>
    <p:embeddedFont>
      <p:font typeface="Montserrat Bold" panose="00000800000000000000" charset="0"/>
      <p:regular r:id="rId22"/>
    </p:embeddedFont>
    <p:embeddedFont>
      <p:font typeface="Montserrat Ultra-Bold" panose="020B0604020202020204" charset="0"/>
      <p:regular r:id="rId23"/>
    </p:embeddedFont>
    <p:embeddedFont>
      <p:font typeface="Roboto" panose="02000000000000000000" pitchFamily="2" charset="0"/>
      <p:regular r:id="rId24"/>
      <p:bold r:id="rId25"/>
      <p:italic r:id="rId26"/>
      <p:boldItalic r:id="rId27"/>
    </p:embeddedFont>
    <p:embeddedFont>
      <p:font typeface="Roboto Italics" panose="020B0604020202020204" charset="0"/>
      <p:regular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3399" autoAdjust="0"/>
  </p:normalViewPr>
  <p:slideViewPr>
    <p:cSldViewPr>
      <p:cViewPr varScale="1">
        <p:scale>
          <a:sx n="33" d="100"/>
          <a:sy n="33" d="100"/>
        </p:scale>
        <p:origin x="188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7EC3B-D192-4F8A-9BB5-058763F0744E}"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1FF3B-5A0A-40FA-8347-BEE050940B8A}" type="slidenum">
              <a:rPr lang="en-US" smtClean="0"/>
              <a:t>‹#›</a:t>
            </a:fld>
            <a:endParaRPr lang="en-US"/>
          </a:p>
        </p:txBody>
      </p:sp>
    </p:spTree>
    <p:extLst>
      <p:ext uri="{BB962C8B-B14F-4D97-AF65-F5344CB8AC3E}">
        <p14:creationId xmlns:p14="http://schemas.microsoft.com/office/powerpoint/2010/main" val="57104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Aptos"/>
              </a:rPr>
              <a:t>Good evening, everyone. I am Nilesh, these are my colleagues </a:t>
            </a:r>
            <a:r>
              <a:rPr lang="en-US" sz="1800" b="0" i="0" dirty="0" err="1">
                <a:solidFill>
                  <a:srgbClr val="000000"/>
                </a:solidFill>
                <a:effectLst/>
                <a:latin typeface="Aptos"/>
              </a:rPr>
              <a:t>Tharinda</a:t>
            </a:r>
            <a:r>
              <a:rPr lang="en-US" sz="1800" b="0" i="0" dirty="0">
                <a:solidFill>
                  <a:srgbClr val="000000"/>
                </a:solidFill>
                <a:effectLst/>
                <a:latin typeface="Aptos"/>
              </a:rPr>
              <a:t>, Subodha and </a:t>
            </a:r>
            <a:r>
              <a:rPr lang="en-US" sz="1800" b="0" i="0" dirty="0" err="1">
                <a:solidFill>
                  <a:srgbClr val="000000"/>
                </a:solidFill>
                <a:effectLst/>
                <a:latin typeface="Aptos"/>
              </a:rPr>
              <a:t>Chamod</a:t>
            </a:r>
            <a:r>
              <a:rPr lang="en-US" sz="1800" b="0" i="0" dirty="0">
                <a:solidFill>
                  <a:srgbClr val="000000"/>
                </a:solidFill>
                <a:effectLst/>
                <a:latin typeface="Aptos"/>
              </a:rPr>
              <a:t>.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1</a:t>
            </a:fld>
            <a:endParaRPr lang="en-US"/>
          </a:p>
        </p:txBody>
      </p:sp>
    </p:spTree>
    <p:extLst>
      <p:ext uri="{BB962C8B-B14F-4D97-AF65-F5344CB8AC3E}">
        <p14:creationId xmlns:p14="http://schemas.microsoft.com/office/powerpoint/2010/main" val="213335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These are few of our initial sketches for </a:t>
            </a:r>
            <a:r>
              <a:rPr lang="en-US" sz="1800" b="0" i="0" dirty="0" err="1">
                <a:solidFill>
                  <a:srgbClr val="000000"/>
                </a:solidFill>
                <a:effectLst/>
                <a:latin typeface="Aptos"/>
              </a:rPr>
              <a:t>ThermoBand</a:t>
            </a:r>
            <a:r>
              <a:rPr lang="en-US" sz="1800" b="0" i="0" dirty="0">
                <a:solidFill>
                  <a:srgbClr val="000000"/>
                </a:solidFill>
                <a:effectLst/>
                <a:latin typeface="Aptos"/>
              </a:rPr>
              <a:t> Device. And as you can see the right side is our final design drawing for the device. Here is our device with a complete 3D view. Users will have a power button to turn on and off the device and the device will have a LED indicator to indicate the status of the device.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10</a:t>
            </a:fld>
            <a:endParaRPr lang="en-US"/>
          </a:p>
        </p:txBody>
      </p:sp>
    </p:spTree>
    <p:extLst>
      <p:ext uri="{BB962C8B-B14F-4D97-AF65-F5344CB8AC3E}">
        <p14:creationId xmlns:p14="http://schemas.microsoft.com/office/powerpoint/2010/main" val="2143556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Speaking of project progression, we created 2 initial prototypes to validate the idea and to finalize the components for the device. And we finished the initial testing and calibration of the device. As you can see from the graph our measurements done by our product have a very good correction to the actual core body temperature. And now we are moved on to PCB manufacturing and testing and we are currently in the implementation stage. After that we will move on to testing the product in the field.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11</a:t>
            </a:fld>
            <a:endParaRPr lang="en-US"/>
          </a:p>
        </p:txBody>
      </p:sp>
    </p:spTree>
    <p:extLst>
      <p:ext uri="{BB962C8B-B14F-4D97-AF65-F5344CB8AC3E}">
        <p14:creationId xmlns:p14="http://schemas.microsoft.com/office/powerpoint/2010/main" val="270119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Main challenges we faced during the development, as for any wearable device is the size constraint. To make the device comfortable to wear and easy to manage we found that the device must be small. So, to overcome this challenge we had to go with SMD components and even had to design a 4-layer PCB to fit all the components. Secondly, the battery size was another challenge we faced. For the device to be useful the device must have a good enough battery life to be usable, but with the size it was very hard to find small enough batteries with good enough capacities.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12</a:t>
            </a:fld>
            <a:endParaRPr lang="en-US"/>
          </a:p>
        </p:txBody>
      </p:sp>
    </p:spTree>
    <p:extLst>
      <p:ext uri="{BB962C8B-B14F-4D97-AF65-F5344CB8AC3E}">
        <p14:creationId xmlns:p14="http://schemas.microsoft.com/office/powerpoint/2010/main" val="16035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So, that’s it for the presentation, survey data and project files can be found on these URLs. Any questions?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13</a:t>
            </a:fld>
            <a:endParaRPr lang="en-US"/>
          </a:p>
        </p:txBody>
      </p:sp>
    </p:spTree>
    <p:extLst>
      <p:ext uri="{BB962C8B-B14F-4D97-AF65-F5344CB8AC3E}">
        <p14:creationId xmlns:p14="http://schemas.microsoft.com/office/powerpoint/2010/main" val="327233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Aptos"/>
              </a:rPr>
              <a:t>After talking with few medical professionals, we found out that body temperature is one of the most important signs of being a healthy person. And abnormally high or low temperature is one of the easiest ways to diagnose diseases. But unfortunately, the current solution is to go to individual patients and use a thermometer to measure the temperature and record it manually. This process is prone to errors, and due to heavy workload nurses are under most often neglected. </a:t>
            </a:r>
            <a:endParaRPr lang="en-US" sz="1800"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361FF3B-5A0A-40FA-8347-BEE050940B8A}" type="slidenum">
              <a:rPr lang="en-US" smtClean="0"/>
              <a:t>2</a:t>
            </a:fld>
            <a:endParaRPr lang="en-US"/>
          </a:p>
        </p:txBody>
      </p:sp>
    </p:spTree>
    <p:extLst>
      <p:ext uri="{BB962C8B-B14F-4D97-AF65-F5344CB8AC3E}">
        <p14:creationId xmlns:p14="http://schemas.microsoft.com/office/powerpoint/2010/main" val="3852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The solution, </a:t>
            </a:r>
            <a:r>
              <a:rPr lang="en-US" sz="1800" b="0" i="0" dirty="0" err="1">
                <a:solidFill>
                  <a:srgbClr val="000000"/>
                </a:solidFill>
                <a:effectLst/>
                <a:latin typeface="Aptos"/>
              </a:rPr>
              <a:t>ThermoBand</a:t>
            </a:r>
            <a:r>
              <a:rPr lang="en-US" sz="1800" b="0" i="0" dirty="0">
                <a:solidFill>
                  <a:srgbClr val="000000"/>
                </a:solidFill>
                <a:effectLst/>
                <a:latin typeface="Aptos"/>
              </a:rPr>
              <a:t>, is a wrist band that patients can wear on their wrist. This device will periodically send temperature measurements to a server. All data of the patient will be given in an easy-to-use application that nurses can use to monitor entire wards at an instant. And with our easy-to-use application and devices, it also makes it easy for not only hospital environments, but it also makes measuring temperature in a home environment easy too.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3</a:t>
            </a:fld>
            <a:endParaRPr lang="en-US"/>
          </a:p>
        </p:txBody>
      </p:sp>
    </p:spTree>
    <p:extLst>
      <p:ext uri="{BB962C8B-B14F-4D97-AF65-F5344CB8AC3E}">
        <p14:creationId xmlns:p14="http://schemas.microsoft.com/office/powerpoint/2010/main" val="373081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We identified our stakeholders to be mainly, doctors, nurses, other hospital staff, care givers. So, we stated that with a survey, surveying nearly 70 medical professionals, mostly consisting of doctors, nurses, caregivers and hospital staff.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4</a:t>
            </a:fld>
            <a:endParaRPr lang="en-US"/>
          </a:p>
        </p:txBody>
      </p:sp>
    </p:spTree>
    <p:extLst>
      <p:ext uri="{BB962C8B-B14F-4D97-AF65-F5344CB8AC3E}">
        <p14:creationId xmlns:p14="http://schemas.microsoft.com/office/powerpoint/2010/main" val="368121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Aptos"/>
              </a:rPr>
              <a:t>Though tis survey we found out that the current system is not very accurate or efficient. Nearly 70% of participants said that the current system is not every accurate while, 65% said the current system is very inefficient.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5</a:t>
            </a:fld>
            <a:endParaRPr lang="en-US"/>
          </a:p>
        </p:txBody>
      </p:sp>
    </p:spTree>
    <p:extLst>
      <p:ext uri="{BB962C8B-B14F-4D97-AF65-F5344CB8AC3E}">
        <p14:creationId xmlns:p14="http://schemas.microsoft.com/office/powerpoint/2010/main" val="302258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Aptos"/>
              </a:rPr>
              <a:t>And 75% of them said that the </a:t>
            </a:r>
            <a:r>
              <a:rPr lang="en-US" sz="1200" b="0" i="0" dirty="0" err="1">
                <a:solidFill>
                  <a:srgbClr val="000000"/>
                </a:solidFill>
                <a:effectLst/>
                <a:latin typeface="Aptos"/>
              </a:rPr>
              <a:t>ThermoBand</a:t>
            </a:r>
            <a:r>
              <a:rPr lang="en-US" sz="1200" b="0" i="0" dirty="0">
                <a:solidFill>
                  <a:srgbClr val="000000"/>
                </a:solidFill>
                <a:effectLst/>
                <a:latin typeface="Aptos"/>
              </a:rPr>
              <a:t> solution will be highly beneficial to them in their day-to-day life.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6</a:t>
            </a:fld>
            <a:endParaRPr lang="en-US"/>
          </a:p>
        </p:txBody>
      </p:sp>
    </p:spTree>
    <p:extLst>
      <p:ext uri="{BB962C8B-B14F-4D97-AF65-F5344CB8AC3E}">
        <p14:creationId xmlns:p14="http://schemas.microsoft.com/office/powerpoint/2010/main" val="179293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We considered few alternative solutions. First, using higher accurate thermometers. Those it’s easy to implement and cheap, it doesn’t solve the problem of having to go to every patient to measure the temperature and the human error that comes with this solution. Secondly, as we all know there are already smart watches with temperature measuring capabilities. But these devices are mostly focused as accessories so, the measurements aren’t that accurate, and these devices come with a high price tag making them not suitable for large scale applications.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7</a:t>
            </a:fld>
            <a:endParaRPr lang="en-US"/>
          </a:p>
        </p:txBody>
      </p:sp>
    </p:spTree>
    <p:extLst>
      <p:ext uri="{BB962C8B-B14F-4D97-AF65-F5344CB8AC3E}">
        <p14:creationId xmlns:p14="http://schemas.microsoft.com/office/powerpoint/2010/main" val="79905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Moving one to solution architecture, we have mainly 2 components, the device itself and the application. For the device power is supplied by the USB type C port, power management unit is responsible for charging the built-in battery and all the power and protection of the circuits. The processing unit equipped with an ESP8266 12F chip for its low power performance and built in wireless capabilities handles all the data gathering and pushing data to servers. And we are using a DS18B20 digital temperature sensor for its great precision and digital communication. Finally, we have a backend and the frontend application which users will interact with.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8</a:t>
            </a:fld>
            <a:endParaRPr lang="en-US"/>
          </a:p>
        </p:txBody>
      </p:sp>
    </p:spTree>
    <p:extLst>
      <p:ext uri="{BB962C8B-B14F-4D97-AF65-F5344CB8AC3E}">
        <p14:creationId xmlns:p14="http://schemas.microsoft.com/office/powerpoint/2010/main" val="3322893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a:rPr>
              <a:t>These are few of our initial sketches for </a:t>
            </a:r>
            <a:r>
              <a:rPr lang="en-US" sz="1800" b="0" i="0" dirty="0" err="1">
                <a:solidFill>
                  <a:srgbClr val="000000"/>
                </a:solidFill>
                <a:effectLst/>
                <a:latin typeface="Aptos"/>
              </a:rPr>
              <a:t>ThermoBand</a:t>
            </a:r>
            <a:r>
              <a:rPr lang="en-US" sz="1800" b="0" i="0" dirty="0">
                <a:solidFill>
                  <a:srgbClr val="000000"/>
                </a:solidFill>
                <a:effectLst/>
                <a:latin typeface="Aptos"/>
              </a:rPr>
              <a:t> Device. And as you can see the right side is our final design drawing for the device. Here is our device with a complete 3D view. Users will have a power button to turn on and off the device and the device will have a LED indicator to indicate the status of the device. </a:t>
            </a:r>
            <a:endParaRPr lang="en-US" dirty="0"/>
          </a:p>
        </p:txBody>
      </p:sp>
      <p:sp>
        <p:nvSpPr>
          <p:cNvPr id="4" name="Slide Number Placeholder 3"/>
          <p:cNvSpPr>
            <a:spLocks noGrp="1"/>
          </p:cNvSpPr>
          <p:nvPr>
            <p:ph type="sldNum" sz="quarter" idx="5"/>
          </p:nvPr>
        </p:nvSpPr>
        <p:spPr/>
        <p:txBody>
          <a:bodyPr/>
          <a:lstStyle/>
          <a:p>
            <a:fld id="{B361FF3B-5A0A-40FA-8347-BEE050940B8A}" type="slidenum">
              <a:rPr lang="en-US" smtClean="0"/>
              <a:t>9</a:t>
            </a:fld>
            <a:endParaRPr lang="en-US"/>
          </a:p>
        </p:txBody>
      </p:sp>
    </p:spTree>
    <p:extLst>
      <p:ext uri="{BB962C8B-B14F-4D97-AF65-F5344CB8AC3E}">
        <p14:creationId xmlns:p14="http://schemas.microsoft.com/office/powerpoint/2010/main" val="24165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16.jpeg"/><Relationship Id="rId4" Type="http://schemas.openxmlformats.org/officeDocument/2006/relationships/notesSlide" Target="../notesSlides/notesSlide10.xml"/><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5.jpeg"/><Relationship Id="rId5" Type="http://schemas.openxmlformats.org/officeDocument/2006/relationships/image" Target="../media/image3.svg"/><Relationship Id="rId10" Type="http://schemas.openxmlformats.org/officeDocument/2006/relationships/image" Target="../media/image14.jpeg"/><Relationship Id="rId4" Type="http://schemas.openxmlformats.org/officeDocument/2006/relationships/image" Target="../media/image2.pn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5278131" y="4341571"/>
            <a:ext cx="8776342" cy="7142187"/>
            <a:chOff x="0" y="0"/>
            <a:chExt cx="6350000" cy="5167630"/>
          </a:xfrm>
        </p:grpSpPr>
        <p:sp>
          <p:nvSpPr>
            <p:cNvPr id="4" name="Freeform 4"/>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5" name="Group 5"/>
          <p:cNvGrpSpPr/>
          <p:nvPr/>
        </p:nvGrpSpPr>
        <p:grpSpPr>
          <a:xfrm rot="-10800000">
            <a:off x="1435076" y="-3946109"/>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sp>
        <p:nvSpPr>
          <p:cNvPr id="7" name="TextBox 7"/>
          <p:cNvSpPr txBox="1"/>
          <p:nvPr/>
        </p:nvSpPr>
        <p:spPr>
          <a:xfrm>
            <a:off x="1028700" y="6645008"/>
            <a:ext cx="9182718" cy="845964"/>
          </a:xfrm>
          <a:prstGeom prst="rect">
            <a:avLst/>
          </a:prstGeom>
        </p:spPr>
        <p:txBody>
          <a:bodyPr lIns="0" tIns="0" rIns="0" bIns="0" rtlCol="0" anchor="t">
            <a:spAutoFit/>
          </a:bodyPr>
          <a:lstStyle/>
          <a:p>
            <a:pPr algn="l">
              <a:lnSpc>
                <a:spcPts val="3152"/>
              </a:lnSpc>
            </a:pPr>
            <a:r>
              <a:rPr lang="en-US" sz="3990">
                <a:solidFill>
                  <a:srgbClr val="0E4186"/>
                </a:solidFill>
                <a:latin typeface="Montserrat"/>
                <a:ea typeface="Montserrat"/>
                <a:cs typeface="Montserrat"/>
                <a:sym typeface="Montserrat"/>
              </a:rPr>
              <a:t>Temperature Monitoring Wristband</a:t>
            </a:r>
          </a:p>
          <a:p>
            <a:pPr algn="l">
              <a:lnSpc>
                <a:spcPts val="3152"/>
              </a:lnSpc>
            </a:pPr>
            <a:endParaRPr lang="en-US" sz="3990">
              <a:solidFill>
                <a:srgbClr val="0E4186"/>
              </a:solidFill>
              <a:latin typeface="Montserrat"/>
              <a:ea typeface="Montserrat"/>
              <a:cs typeface="Montserrat"/>
              <a:sym typeface="Montserrat"/>
            </a:endParaRPr>
          </a:p>
        </p:txBody>
      </p:sp>
      <p:sp>
        <p:nvSpPr>
          <p:cNvPr id="8" name="TextBox 8"/>
          <p:cNvSpPr txBox="1"/>
          <p:nvPr/>
        </p:nvSpPr>
        <p:spPr>
          <a:xfrm>
            <a:off x="1028700" y="3567553"/>
            <a:ext cx="8887398" cy="4552949"/>
          </a:xfrm>
          <a:prstGeom prst="rect">
            <a:avLst/>
          </a:prstGeom>
        </p:spPr>
        <p:txBody>
          <a:bodyPr lIns="0" tIns="0" rIns="0" bIns="0" rtlCol="0" anchor="t">
            <a:spAutoFit/>
          </a:bodyPr>
          <a:lstStyle/>
          <a:p>
            <a:pPr algn="l">
              <a:lnSpc>
                <a:spcPts val="11699"/>
              </a:lnSpc>
            </a:pPr>
            <a:r>
              <a:rPr lang="en-US" sz="12999" b="1">
                <a:solidFill>
                  <a:srgbClr val="0E4186"/>
                </a:solidFill>
                <a:latin typeface="Montserrat Ultra-Bold"/>
                <a:ea typeface="Montserrat Ultra-Bold"/>
                <a:cs typeface="Montserrat Ultra-Bold"/>
                <a:sym typeface="Montserrat Ultra-Bold"/>
              </a:rPr>
              <a:t>THERMO BAND</a:t>
            </a:r>
          </a:p>
          <a:p>
            <a:pPr algn="l">
              <a:lnSpc>
                <a:spcPts val="11699"/>
              </a:lnSpc>
            </a:pPr>
            <a:endParaRPr lang="en-US" sz="12999" b="1">
              <a:solidFill>
                <a:srgbClr val="0E4186"/>
              </a:solidFill>
              <a:latin typeface="Montserrat Ultra-Bold"/>
              <a:ea typeface="Montserrat Ultra-Bold"/>
              <a:cs typeface="Montserrat Ultra-Bold"/>
              <a:sym typeface="Montserrat Ultra-Bold"/>
            </a:endParaRPr>
          </a:p>
        </p:txBody>
      </p:sp>
      <p:grpSp>
        <p:nvGrpSpPr>
          <p:cNvPr id="9" name="Group 9"/>
          <p:cNvGrpSpPr/>
          <p:nvPr/>
        </p:nvGrpSpPr>
        <p:grpSpPr>
          <a:xfrm rot="-10800000">
            <a:off x="-1875128" y="-2542393"/>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1030568" y="6606908"/>
            <a:ext cx="9182718" cy="3523315"/>
          </a:xfrm>
          <a:prstGeom prst="rect">
            <a:avLst/>
          </a:prstGeom>
        </p:spPr>
        <p:txBody>
          <a:bodyPr lIns="0" tIns="0" rIns="0" bIns="0" rtlCol="0" anchor="t">
            <a:spAutoFit/>
          </a:bodyPr>
          <a:lstStyle/>
          <a:p>
            <a:pPr algn="l">
              <a:lnSpc>
                <a:spcPts val="2757"/>
              </a:lnSpc>
            </a:pPr>
            <a:r>
              <a:rPr lang="en-US" sz="3490" i="1">
                <a:solidFill>
                  <a:srgbClr val="0E4186"/>
                </a:solidFill>
                <a:latin typeface="Roboto Italics"/>
                <a:ea typeface="Roboto Italics"/>
                <a:cs typeface="Roboto Italics"/>
                <a:sym typeface="Roboto Italics"/>
              </a:rPr>
              <a:t>Design Project by</a:t>
            </a:r>
          </a:p>
          <a:p>
            <a:pPr algn="l">
              <a:lnSpc>
                <a:spcPts val="2757"/>
              </a:lnSpc>
            </a:pPr>
            <a:endParaRPr lang="en-US" sz="3490" i="1">
              <a:solidFill>
                <a:srgbClr val="0E4186"/>
              </a:solidFill>
              <a:latin typeface="Roboto Italics"/>
              <a:ea typeface="Roboto Italics"/>
              <a:cs typeface="Roboto Italics"/>
              <a:sym typeface="Roboto Italics"/>
            </a:endParaRPr>
          </a:p>
          <a:p>
            <a:pPr algn="l">
              <a:lnSpc>
                <a:spcPts val="2757"/>
              </a:lnSpc>
            </a:pPr>
            <a:r>
              <a:rPr lang="en-US" sz="3490">
                <a:solidFill>
                  <a:srgbClr val="0E4186"/>
                </a:solidFill>
                <a:latin typeface="Roboto"/>
                <a:ea typeface="Roboto"/>
                <a:cs typeface="Roboto"/>
                <a:sym typeface="Roboto"/>
              </a:rPr>
              <a:t>Amarathunge A.M.N.L. - 230038E</a:t>
            </a:r>
          </a:p>
          <a:p>
            <a:pPr algn="l">
              <a:lnSpc>
                <a:spcPts val="2757"/>
              </a:lnSpc>
            </a:pPr>
            <a:endParaRPr lang="en-US" sz="3490">
              <a:solidFill>
                <a:srgbClr val="0E4186"/>
              </a:solidFill>
              <a:latin typeface="Roboto"/>
              <a:ea typeface="Roboto"/>
              <a:cs typeface="Roboto"/>
              <a:sym typeface="Roboto"/>
            </a:endParaRPr>
          </a:p>
          <a:p>
            <a:pPr algn="l">
              <a:lnSpc>
                <a:spcPts val="2757"/>
              </a:lnSpc>
            </a:pPr>
            <a:r>
              <a:rPr lang="en-US" sz="3490">
                <a:solidFill>
                  <a:srgbClr val="0E4186"/>
                </a:solidFill>
                <a:latin typeface="Roboto"/>
                <a:ea typeface="Roboto"/>
                <a:cs typeface="Roboto"/>
                <a:sym typeface="Roboto"/>
              </a:rPr>
              <a:t>Abeywardhana.T.C.W.   - 230012U</a:t>
            </a:r>
          </a:p>
          <a:p>
            <a:pPr algn="l">
              <a:lnSpc>
                <a:spcPts val="2757"/>
              </a:lnSpc>
            </a:pPr>
            <a:endParaRPr lang="en-US" sz="3490">
              <a:solidFill>
                <a:srgbClr val="0E4186"/>
              </a:solidFill>
              <a:latin typeface="Roboto"/>
              <a:ea typeface="Roboto"/>
              <a:cs typeface="Roboto"/>
              <a:sym typeface="Roboto"/>
            </a:endParaRPr>
          </a:p>
          <a:p>
            <a:pPr algn="l">
              <a:lnSpc>
                <a:spcPts val="2757"/>
              </a:lnSpc>
            </a:pPr>
            <a:r>
              <a:rPr lang="en-US" sz="3490">
                <a:solidFill>
                  <a:srgbClr val="0E4186"/>
                </a:solidFill>
                <a:latin typeface="Roboto"/>
                <a:ea typeface="Roboto"/>
                <a:cs typeface="Roboto"/>
                <a:sym typeface="Roboto"/>
              </a:rPr>
              <a:t>Adikari A.H.C.S.              - 230017E</a:t>
            </a:r>
          </a:p>
          <a:p>
            <a:pPr algn="l">
              <a:lnSpc>
                <a:spcPts val="2757"/>
              </a:lnSpc>
            </a:pPr>
            <a:endParaRPr lang="en-US" sz="3490">
              <a:solidFill>
                <a:srgbClr val="0E4186"/>
              </a:solidFill>
              <a:latin typeface="Roboto"/>
              <a:ea typeface="Roboto"/>
              <a:cs typeface="Roboto"/>
              <a:sym typeface="Roboto"/>
            </a:endParaRPr>
          </a:p>
          <a:p>
            <a:pPr algn="l">
              <a:lnSpc>
                <a:spcPts val="2757"/>
              </a:lnSpc>
            </a:pPr>
            <a:r>
              <a:rPr lang="en-US" sz="3490">
                <a:solidFill>
                  <a:srgbClr val="0E4186"/>
                </a:solidFill>
                <a:latin typeface="Roboto"/>
                <a:ea typeface="Roboto"/>
                <a:cs typeface="Roboto"/>
                <a:sym typeface="Roboto"/>
              </a:rPr>
              <a:t>Peiris E.A.S.S.                 - 230469B </a:t>
            </a:r>
          </a:p>
          <a:p>
            <a:pPr algn="l">
              <a:lnSpc>
                <a:spcPts val="2994"/>
              </a:lnSpc>
            </a:pPr>
            <a:endParaRPr lang="en-US" sz="3490">
              <a:solidFill>
                <a:srgbClr val="0E418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sp>
        <p:nvSpPr>
          <p:cNvPr id="3" name="TextBox 3"/>
          <p:cNvSpPr txBox="1"/>
          <p:nvPr/>
        </p:nvSpPr>
        <p:spPr>
          <a:xfrm>
            <a:off x="1954394" y="1820638"/>
            <a:ext cx="18416629" cy="2278388"/>
          </a:xfrm>
          <a:prstGeom prst="rect">
            <a:avLst/>
          </a:prstGeom>
        </p:spPr>
        <p:txBody>
          <a:bodyPr lIns="0" tIns="0" rIns="0" bIns="0" rtlCol="0" anchor="t">
            <a:spAutoFit/>
          </a:bodyPr>
          <a:lstStyle/>
          <a:p>
            <a:pPr algn="l">
              <a:lnSpc>
                <a:spcPts val="7900"/>
              </a:lnSpc>
            </a:pPr>
            <a:r>
              <a:rPr lang="en-US" sz="7900" b="1">
                <a:solidFill>
                  <a:srgbClr val="0E4186"/>
                </a:solidFill>
                <a:latin typeface="Montserrat Bold"/>
                <a:ea typeface="Montserrat Bold"/>
                <a:cs typeface="Montserrat Bold"/>
                <a:sym typeface="Montserrat Bold"/>
              </a:rPr>
              <a:t>FINAL DESIGN</a:t>
            </a:r>
          </a:p>
          <a:p>
            <a:pPr algn="l">
              <a:lnSpc>
                <a:spcPts val="9500"/>
              </a:lnSpc>
            </a:pPr>
            <a:endParaRPr lang="en-US" sz="7900" b="1">
              <a:solidFill>
                <a:srgbClr val="0E4186"/>
              </a:solidFill>
              <a:latin typeface="Montserrat Bold"/>
              <a:ea typeface="Montserrat Bold"/>
              <a:cs typeface="Montserrat Bold"/>
              <a:sym typeface="Montserrat Bold"/>
            </a:endParaRPr>
          </a:p>
        </p:txBody>
      </p:sp>
      <p:grpSp>
        <p:nvGrpSpPr>
          <p:cNvPr id="4" name="Group 4"/>
          <p:cNvGrpSpPr/>
          <p:nvPr/>
        </p:nvGrpSpPr>
        <p:grpSpPr>
          <a:xfrm>
            <a:off x="10455727" y="4341571"/>
            <a:ext cx="8776342" cy="7142187"/>
            <a:chOff x="0" y="0"/>
            <a:chExt cx="6350000" cy="5167630"/>
          </a:xfrm>
        </p:grpSpPr>
        <p:sp>
          <p:nvSpPr>
            <p:cNvPr id="5" name="Freeform 5"/>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6" name="Group 6"/>
          <p:cNvGrpSpPr/>
          <p:nvPr/>
        </p:nvGrpSpPr>
        <p:grpSpPr>
          <a:xfrm rot="-10800000">
            <a:off x="1457785" y="-4860118"/>
            <a:ext cx="8776342" cy="7142187"/>
            <a:chOff x="0" y="0"/>
            <a:chExt cx="6350000" cy="5167630"/>
          </a:xfrm>
        </p:grpSpPr>
        <p:sp>
          <p:nvSpPr>
            <p:cNvPr id="7" name="Freeform 7"/>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8" name="Group 8"/>
          <p:cNvGrpSpPr/>
          <p:nvPr/>
        </p:nvGrpSpPr>
        <p:grpSpPr>
          <a:xfrm rot="-10800000">
            <a:off x="-1852419" y="-3456403"/>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535752" y="2888394"/>
            <a:ext cx="12354842" cy="6949599"/>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992636" y="1784543"/>
            <a:ext cx="18416629" cy="1166502"/>
          </a:xfrm>
          <a:prstGeom prst="rect">
            <a:avLst/>
          </a:prstGeom>
        </p:spPr>
        <p:txBody>
          <a:bodyPr lIns="0" tIns="0" rIns="0" bIns="0" rtlCol="0" anchor="t">
            <a:spAutoFit/>
          </a:bodyPr>
          <a:lstStyle/>
          <a:p>
            <a:pPr algn="l">
              <a:lnSpc>
                <a:spcPts val="8800"/>
              </a:lnSpc>
            </a:pPr>
            <a:r>
              <a:rPr lang="en-US" sz="8800" b="1">
                <a:solidFill>
                  <a:srgbClr val="0E4186"/>
                </a:solidFill>
                <a:latin typeface="Montserrat Ultra-Bold"/>
                <a:ea typeface="Montserrat Ultra-Bold"/>
                <a:cs typeface="Montserrat Ultra-Bold"/>
                <a:sym typeface="Montserrat Ultra-Bold"/>
              </a:rPr>
              <a:t>RESULTS UP TO NOW</a:t>
            </a:r>
          </a:p>
        </p:txBody>
      </p:sp>
      <p:grpSp>
        <p:nvGrpSpPr>
          <p:cNvPr id="4" name="Group 4"/>
          <p:cNvGrpSpPr/>
          <p:nvPr/>
        </p:nvGrpSpPr>
        <p:grpSpPr>
          <a:xfrm>
            <a:off x="10455727" y="4341571"/>
            <a:ext cx="8776342" cy="7142187"/>
            <a:chOff x="0" y="0"/>
            <a:chExt cx="6350000" cy="5167630"/>
          </a:xfrm>
        </p:grpSpPr>
        <p:sp>
          <p:nvSpPr>
            <p:cNvPr id="5" name="Freeform 5"/>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6" name="Group 6"/>
          <p:cNvGrpSpPr/>
          <p:nvPr/>
        </p:nvGrpSpPr>
        <p:grpSpPr>
          <a:xfrm rot="-10800000">
            <a:off x="1457785" y="-4860118"/>
            <a:ext cx="8776342" cy="7142187"/>
            <a:chOff x="0" y="0"/>
            <a:chExt cx="6350000" cy="5167630"/>
          </a:xfrm>
        </p:grpSpPr>
        <p:sp>
          <p:nvSpPr>
            <p:cNvPr id="7" name="Freeform 7"/>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8" name="Group 8"/>
          <p:cNvGrpSpPr/>
          <p:nvPr/>
        </p:nvGrpSpPr>
        <p:grpSpPr>
          <a:xfrm rot="-10800000">
            <a:off x="-1852419" y="-3456403"/>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992636" y="6620472"/>
            <a:ext cx="3853320" cy="2765782"/>
          </a:xfrm>
          <a:custGeom>
            <a:avLst/>
            <a:gdLst/>
            <a:ahLst/>
            <a:cxnLst/>
            <a:rect l="l" t="t" r="r" b="b"/>
            <a:pathLst>
              <a:path w="3853320" h="2765782">
                <a:moveTo>
                  <a:pt x="0" y="0"/>
                </a:moveTo>
                <a:lnTo>
                  <a:pt x="3853320" y="0"/>
                </a:lnTo>
                <a:lnTo>
                  <a:pt x="3853320" y="2765782"/>
                </a:lnTo>
                <a:lnTo>
                  <a:pt x="0" y="2765782"/>
                </a:lnTo>
                <a:lnTo>
                  <a:pt x="0" y="0"/>
                </a:lnTo>
                <a:close/>
              </a:path>
            </a:pathLst>
          </a:custGeom>
          <a:blipFill>
            <a:blip r:embed="rId6"/>
            <a:stretch>
              <a:fillRect l="-24030" t="-14324" r="-17489" b="-33551"/>
            </a:stretch>
          </a:blipFill>
        </p:spPr>
      </p:sp>
      <p:sp>
        <p:nvSpPr>
          <p:cNvPr id="12" name="Freeform 12"/>
          <p:cNvSpPr/>
          <p:nvPr/>
        </p:nvSpPr>
        <p:spPr>
          <a:xfrm>
            <a:off x="1992636" y="3115920"/>
            <a:ext cx="3853320" cy="2742539"/>
          </a:xfrm>
          <a:custGeom>
            <a:avLst/>
            <a:gdLst/>
            <a:ahLst/>
            <a:cxnLst/>
            <a:rect l="l" t="t" r="r" b="b"/>
            <a:pathLst>
              <a:path w="3853320" h="2742539">
                <a:moveTo>
                  <a:pt x="0" y="0"/>
                </a:moveTo>
                <a:lnTo>
                  <a:pt x="3853320" y="0"/>
                </a:lnTo>
                <a:lnTo>
                  <a:pt x="3853320" y="2742539"/>
                </a:lnTo>
                <a:lnTo>
                  <a:pt x="0" y="2742539"/>
                </a:lnTo>
                <a:lnTo>
                  <a:pt x="0" y="0"/>
                </a:lnTo>
                <a:close/>
              </a:path>
            </a:pathLst>
          </a:custGeom>
          <a:blipFill>
            <a:blip r:embed="rId7"/>
            <a:stretch>
              <a:fillRect l="-20527" t="-21793" r="-4056" b="-9488"/>
            </a:stretch>
          </a:blipFill>
        </p:spPr>
      </p:sp>
      <p:sp>
        <p:nvSpPr>
          <p:cNvPr id="14" name="TextBox 14"/>
          <p:cNvSpPr txBox="1"/>
          <p:nvPr/>
        </p:nvSpPr>
        <p:spPr>
          <a:xfrm>
            <a:off x="1992636" y="5887034"/>
            <a:ext cx="6712228" cy="439528"/>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Prototype 01</a:t>
            </a:r>
          </a:p>
        </p:txBody>
      </p:sp>
      <p:sp>
        <p:nvSpPr>
          <p:cNvPr id="15" name="TextBox 15"/>
          <p:cNvSpPr txBox="1"/>
          <p:nvPr/>
        </p:nvSpPr>
        <p:spPr>
          <a:xfrm>
            <a:off x="1992636" y="9414829"/>
            <a:ext cx="6712228" cy="439528"/>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Prototype 02</a:t>
            </a:r>
          </a:p>
        </p:txBody>
      </p:sp>
      <p:pic>
        <p:nvPicPr>
          <p:cNvPr id="17" name="Picture 16" descr="A graph with lines and numbers&#10;&#10;AI-generated content may be incorrect.">
            <a:extLst>
              <a:ext uri="{FF2B5EF4-FFF2-40B4-BE49-F238E27FC236}">
                <a16:creationId xmlns:a16="http://schemas.microsoft.com/office/drawing/2014/main" id="{F4A436B1-98D9-4DF3-A526-C5B75EA870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567" y="3009190"/>
            <a:ext cx="3664168" cy="2948256"/>
          </a:xfrm>
          <a:prstGeom prst="rect">
            <a:avLst/>
          </a:prstGeom>
        </p:spPr>
      </p:pic>
      <p:pic>
        <p:nvPicPr>
          <p:cNvPr id="19" name="Picture 18" descr="A graph with different colored lines&#10;&#10;AI-generated content may be incorrect.">
            <a:extLst>
              <a:ext uri="{FF2B5EF4-FFF2-40B4-BE49-F238E27FC236}">
                <a16:creationId xmlns:a16="http://schemas.microsoft.com/office/drawing/2014/main" id="{73924F02-5DD1-4ACA-A0BC-AF0E8B9F26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5727" y="3009190"/>
            <a:ext cx="3664168" cy="2948256"/>
          </a:xfrm>
          <a:prstGeom prst="rect">
            <a:avLst/>
          </a:prstGeom>
        </p:spPr>
      </p:pic>
      <p:pic>
        <p:nvPicPr>
          <p:cNvPr id="21" name="Picture 20" descr="A graph with different colored lines&#10;&#10;AI-generated content may be incorrect.">
            <a:extLst>
              <a:ext uri="{FF2B5EF4-FFF2-40B4-BE49-F238E27FC236}">
                <a16:creationId xmlns:a16="http://schemas.microsoft.com/office/drawing/2014/main" id="{0EFF455D-36CC-4625-93E5-FAE0AB2297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09249" y="2929696"/>
            <a:ext cx="3796595" cy="2985864"/>
          </a:xfrm>
          <a:prstGeom prst="rect">
            <a:avLst/>
          </a:prstGeom>
        </p:spPr>
      </p:pic>
      <p:pic>
        <p:nvPicPr>
          <p:cNvPr id="23" name="Picture 22" descr="A graph with green blue and orange lines&#10;&#10;AI-generated content may be incorrect.">
            <a:extLst>
              <a:ext uri="{FF2B5EF4-FFF2-40B4-BE49-F238E27FC236}">
                <a16:creationId xmlns:a16="http://schemas.microsoft.com/office/drawing/2014/main" id="{46A5BBD5-A0DE-404F-A5E0-7170C40B39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21425" y="6341744"/>
            <a:ext cx="3939436" cy="3141839"/>
          </a:xfrm>
          <a:prstGeom prst="rect">
            <a:avLst/>
          </a:prstGeom>
        </p:spPr>
      </p:pic>
      <p:pic>
        <p:nvPicPr>
          <p:cNvPr id="25" name="Picture 24" descr="A graph with different colored lines&#10;&#10;AI-generated content may be incorrect.">
            <a:extLst>
              <a:ext uri="{FF2B5EF4-FFF2-40B4-BE49-F238E27FC236}">
                <a16:creationId xmlns:a16="http://schemas.microsoft.com/office/drawing/2014/main" id="{DFDAD5C8-5C00-4D6A-BC1E-1B8541FCE9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8769" y="6341744"/>
            <a:ext cx="3796595" cy="3054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992636" y="1784543"/>
            <a:ext cx="18416629" cy="1166502"/>
          </a:xfrm>
          <a:prstGeom prst="rect">
            <a:avLst/>
          </a:prstGeom>
        </p:spPr>
        <p:txBody>
          <a:bodyPr lIns="0" tIns="0" rIns="0" bIns="0" rtlCol="0" anchor="t">
            <a:spAutoFit/>
          </a:bodyPr>
          <a:lstStyle/>
          <a:p>
            <a:pPr algn="l">
              <a:lnSpc>
                <a:spcPts val="8800"/>
              </a:lnSpc>
            </a:pPr>
            <a:r>
              <a:rPr lang="en-US" sz="8800" b="1">
                <a:solidFill>
                  <a:srgbClr val="0E4186"/>
                </a:solidFill>
                <a:latin typeface="Montserrat Ultra-Bold"/>
                <a:ea typeface="Montserrat Ultra-Bold"/>
                <a:cs typeface="Montserrat Ultra-Bold"/>
                <a:sym typeface="Montserrat Ultra-Bold"/>
              </a:rPr>
              <a:t>CHALLENGES FACED</a:t>
            </a:r>
          </a:p>
        </p:txBody>
      </p:sp>
      <p:grpSp>
        <p:nvGrpSpPr>
          <p:cNvPr id="4" name="Group 4"/>
          <p:cNvGrpSpPr/>
          <p:nvPr/>
        </p:nvGrpSpPr>
        <p:grpSpPr>
          <a:xfrm>
            <a:off x="10455727" y="4341571"/>
            <a:ext cx="8776342" cy="7142187"/>
            <a:chOff x="0" y="0"/>
            <a:chExt cx="6350000" cy="5167630"/>
          </a:xfrm>
        </p:grpSpPr>
        <p:sp>
          <p:nvSpPr>
            <p:cNvPr id="5" name="Freeform 5"/>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6" name="Group 6"/>
          <p:cNvGrpSpPr/>
          <p:nvPr/>
        </p:nvGrpSpPr>
        <p:grpSpPr>
          <a:xfrm rot="-10800000">
            <a:off x="1457785" y="-4860118"/>
            <a:ext cx="8776342" cy="7142187"/>
            <a:chOff x="0" y="0"/>
            <a:chExt cx="6350000" cy="5167630"/>
          </a:xfrm>
        </p:grpSpPr>
        <p:sp>
          <p:nvSpPr>
            <p:cNvPr id="7" name="Freeform 7"/>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8" name="Group 8"/>
          <p:cNvGrpSpPr/>
          <p:nvPr/>
        </p:nvGrpSpPr>
        <p:grpSpPr>
          <a:xfrm rot="-10800000">
            <a:off x="-1852419" y="-3456403"/>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149216" y="3155616"/>
            <a:ext cx="16907746" cy="6583748"/>
          </a:xfrm>
          <a:prstGeom prst="rect">
            <a:avLst/>
          </a:prstGeom>
        </p:spPr>
        <p:txBody>
          <a:bodyPr lIns="0" tIns="0" rIns="0" bIns="0" rtlCol="0" anchor="t">
            <a:spAutoFit/>
          </a:bodyPr>
          <a:lstStyle/>
          <a:p>
            <a:pPr marL="681233" lvl="1" indent="-340617" algn="l">
              <a:lnSpc>
                <a:spcPts val="3470"/>
              </a:lnSpc>
              <a:buFont typeface="Arial"/>
              <a:buChar char="•"/>
            </a:pPr>
            <a:r>
              <a:rPr lang="en-US" sz="3155" b="1">
                <a:solidFill>
                  <a:srgbClr val="0E4186"/>
                </a:solidFill>
                <a:latin typeface="Montserrat Bold"/>
                <a:ea typeface="Montserrat Bold"/>
                <a:cs typeface="Montserrat Bold"/>
                <a:sym typeface="Montserrat Bold"/>
              </a:rPr>
              <a:t>Size Constraints</a:t>
            </a:r>
          </a:p>
          <a:p>
            <a:pPr marL="681233" lvl="1" indent="-340617" algn="l">
              <a:lnSpc>
                <a:spcPts val="3470"/>
              </a:lnSpc>
              <a:buFont typeface="Arial"/>
              <a:buChar char="•"/>
            </a:pPr>
            <a:r>
              <a:rPr lang="en-US" sz="3155">
                <a:solidFill>
                  <a:srgbClr val="0E4186"/>
                </a:solidFill>
                <a:latin typeface="Montserrat"/>
                <a:ea typeface="Montserrat"/>
                <a:cs typeface="Montserrat"/>
                <a:sym typeface="Montserrat"/>
              </a:rPr>
              <a:t> Designing a compact, user-friendly enclosure that fits both the PCB and all required components was a significant challenge. We needed to balance ergonomics with internal hardware space.</a:t>
            </a:r>
          </a:p>
          <a:p>
            <a:pPr marL="681233" lvl="1" indent="-340617" algn="l">
              <a:lnSpc>
                <a:spcPts val="3470"/>
              </a:lnSpc>
              <a:buFont typeface="Arial"/>
              <a:buChar char="•"/>
            </a:pPr>
            <a:r>
              <a:rPr lang="en-US" sz="3155" u="sng">
                <a:solidFill>
                  <a:srgbClr val="0E4186"/>
                </a:solidFill>
                <a:latin typeface="Montserrat"/>
                <a:ea typeface="Montserrat"/>
                <a:cs typeface="Montserrat"/>
                <a:sym typeface="Montserrat"/>
              </a:rPr>
              <a:t>Solution</a:t>
            </a:r>
            <a:r>
              <a:rPr lang="en-US" sz="3155">
                <a:solidFill>
                  <a:srgbClr val="0E4186"/>
                </a:solidFill>
                <a:latin typeface="Montserrat"/>
                <a:ea typeface="Montserrat"/>
                <a:cs typeface="Montserrat"/>
                <a:sym typeface="Montserrat"/>
              </a:rPr>
              <a:t>: We adopted a modular design approach, using 3D modeling tools to create a custom enclosure that fits the PCB precisely while ensuring comfort for users. Multiple iterations and prototype prints helped us refine the form factor.</a:t>
            </a:r>
          </a:p>
          <a:p>
            <a:pPr algn="l">
              <a:lnSpc>
                <a:spcPts val="3470"/>
              </a:lnSpc>
            </a:pPr>
            <a:endParaRPr lang="en-US" sz="3155">
              <a:solidFill>
                <a:srgbClr val="0E4186"/>
              </a:solidFill>
              <a:latin typeface="Montserrat"/>
              <a:ea typeface="Montserrat"/>
              <a:cs typeface="Montserrat"/>
              <a:sym typeface="Montserrat"/>
            </a:endParaRPr>
          </a:p>
          <a:p>
            <a:pPr marL="681233" lvl="1" indent="-340617" algn="l">
              <a:lnSpc>
                <a:spcPts val="3470"/>
              </a:lnSpc>
              <a:buFont typeface="Arial"/>
              <a:buChar char="•"/>
            </a:pPr>
            <a:r>
              <a:rPr lang="en-US" sz="3155" b="1">
                <a:solidFill>
                  <a:srgbClr val="0E4186"/>
                </a:solidFill>
                <a:latin typeface="Montserrat Bold"/>
                <a:ea typeface="Montserrat Bold"/>
                <a:cs typeface="Montserrat Bold"/>
                <a:sym typeface="Montserrat Bold"/>
              </a:rPr>
              <a:t>Battery Capacity vs. Size</a:t>
            </a:r>
          </a:p>
          <a:p>
            <a:pPr marL="681233" lvl="1" indent="-340617" algn="l">
              <a:lnSpc>
                <a:spcPts val="3470"/>
              </a:lnSpc>
              <a:buFont typeface="Arial"/>
              <a:buChar char="•"/>
            </a:pPr>
            <a:r>
              <a:rPr lang="en-US" sz="3155">
                <a:solidFill>
                  <a:srgbClr val="0E4186"/>
                </a:solidFill>
                <a:latin typeface="Montserrat"/>
                <a:ea typeface="Montserrat"/>
                <a:cs typeface="Montserrat"/>
                <a:sym typeface="Montserrat"/>
              </a:rPr>
              <a:t> Finding a battery that offers high capacity while maintaining a small physical size was difficult, as most compact batteries have limited power storage.</a:t>
            </a:r>
          </a:p>
          <a:p>
            <a:pPr marL="681233" lvl="1" indent="-340617" algn="l">
              <a:lnSpc>
                <a:spcPts val="3470"/>
              </a:lnSpc>
              <a:buFont typeface="Arial"/>
              <a:buChar char="•"/>
            </a:pPr>
            <a:r>
              <a:rPr lang="en-US" sz="3155" u="sng">
                <a:solidFill>
                  <a:srgbClr val="0E4186"/>
                </a:solidFill>
                <a:latin typeface="Montserrat"/>
                <a:ea typeface="Montserrat"/>
                <a:cs typeface="Montserrat"/>
                <a:sym typeface="Montserrat"/>
              </a:rPr>
              <a:t>Solution</a:t>
            </a:r>
            <a:r>
              <a:rPr lang="en-US" sz="3155">
                <a:solidFill>
                  <a:srgbClr val="0E4186"/>
                </a:solidFill>
                <a:latin typeface="Montserrat"/>
                <a:ea typeface="Montserrat"/>
                <a:cs typeface="Montserrat"/>
                <a:sym typeface="Montserrat"/>
              </a:rPr>
              <a:t>: After evaluating several options, we selected a lithium-polymer battery that offers an optimal balance between capacity and size. We also optimized the firmware for energy efficiency, extending operational time between charges.</a:t>
            </a:r>
          </a:p>
          <a:p>
            <a:pPr algn="l">
              <a:lnSpc>
                <a:spcPts val="3470"/>
              </a:lnSpc>
            </a:pPr>
            <a:endParaRPr lang="en-US" sz="3155">
              <a:solidFill>
                <a:srgbClr val="0E4186"/>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2535752" y="2010497"/>
            <a:ext cx="11856241" cy="3133003"/>
          </a:xfrm>
          <a:prstGeom prst="rect">
            <a:avLst/>
          </a:prstGeom>
        </p:spPr>
        <p:txBody>
          <a:bodyPr lIns="0" tIns="0" rIns="0" bIns="0" rtlCol="0" anchor="t">
            <a:spAutoFit/>
          </a:bodyPr>
          <a:lstStyle/>
          <a:p>
            <a:pPr algn="ctr">
              <a:lnSpc>
                <a:spcPts val="23596"/>
              </a:lnSpc>
            </a:pPr>
            <a:r>
              <a:rPr lang="en-US" sz="23596" b="1">
                <a:solidFill>
                  <a:srgbClr val="0E4186"/>
                </a:solidFill>
                <a:latin typeface="Montserrat Ultra-Bold"/>
                <a:ea typeface="Montserrat Ultra-Bold"/>
                <a:cs typeface="Montserrat Ultra-Bold"/>
                <a:sym typeface="Montserrat Ultra-Bold"/>
              </a:rPr>
              <a:t>Q/A</a:t>
            </a:r>
          </a:p>
        </p:txBody>
      </p:sp>
      <p:grpSp>
        <p:nvGrpSpPr>
          <p:cNvPr id="4" name="Group 4"/>
          <p:cNvGrpSpPr/>
          <p:nvPr/>
        </p:nvGrpSpPr>
        <p:grpSpPr>
          <a:xfrm>
            <a:off x="10455727" y="4341571"/>
            <a:ext cx="8776342" cy="7142187"/>
            <a:chOff x="0" y="0"/>
            <a:chExt cx="6350000" cy="5167630"/>
          </a:xfrm>
        </p:grpSpPr>
        <p:sp>
          <p:nvSpPr>
            <p:cNvPr id="5" name="Freeform 5"/>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6" name="Group 6"/>
          <p:cNvGrpSpPr/>
          <p:nvPr/>
        </p:nvGrpSpPr>
        <p:grpSpPr>
          <a:xfrm rot="-10800000">
            <a:off x="1457785" y="-4860118"/>
            <a:ext cx="8776342" cy="7142187"/>
            <a:chOff x="0" y="0"/>
            <a:chExt cx="6350000" cy="5167630"/>
          </a:xfrm>
        </p:grpSpPr>
        <p:sp>
          <p:nvSpPr>
            <p:cNvPr id="7" name="Freeform 7"/>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8" name="Group 8"/>
          <p:cNvGrpSpPr/>
          <p:nvPr/>
        </p:nvGrpSpPr>
        <p:grpSpPr>
          <a:xfrm rot="-10800000">
            <a:off x="-1852419" y="-3456403"/>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2595731"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785401" y="8415969"/>
            <a:ext cx="1696189" cy="1696189"/>
          </a:xfrm>
          <a:custGeom>
            <a:avLst/>
            <a:gdLst/>
            <a:ahLst/>
            <a:cxnLst/>
            <a:rect l="l" t="t" r="r" b="b"/>
            <a:pathLst>
              <a:path w="1696189" h="1696189">
                <a:moveTo>
                  <a:pt x="0" y="0"/>
                </a:moveTo>
                <a:lnTo>
                  <a:pt x="1696189" y="0"/>
                </a:lnTo>
                <a:lnTo>
                  <a:pt x="1696189" y="1696189"/>
                </a:lnTo>
                <a:lnTo>
                  <a:pt x="0" y="1696189"/>
                </a:lnTo>
                <a:lnTo>
                  <a:pt x="0" y="0"/>
                </a:lnTo>
                <a:close/>
              </a:path>
            </a:pathLst>
          </a:custGeom>
          <a:blipFill>
            <a:blip r:embed="rId8"/>
            <a:stretch>
              <a:fillRect/>
            </a:stretch>
          </a:blipFill>
        </p:spPr>
      </p:sp>
      <p:sp>
        <p:nvSpPr>
          <p:cNvPr id="13" name="TextBox 13"/>
          <p:cNvSpPr txBox="1"/>
          <p:nvPr/>
        </p:nvSpPr>
        <p:spPr>
          <a:xfrm>
            <a:off x="10084905" y="6676355"/>
            <a:ext cx="12864448" cy="4807403"/>
          </a:xfrm>
          <a:prstGeom prst="rect">
            <a:avLst/>
          </a:prstGeom>
        </p:spPr>
        <p:txBody>
          <a:bodyPr lIns="0" tIns="0" rIns="0" bIns="0" rtlCol="0" anchor="t">
            <a:spAutoFit/>
          </a:bodyPr>
          <a:lstStyle/>
          <a:p>
            <a:pPr algn="just">
              <a:lnSpc>
                <a:spcPts val="2760"/>
              </a:lnSpc>
            </a:pPr>
            <a:r>
              <a:rPr lang="en-US" sz="2532" b="1">
                <a:solidFill>
                  <a:srgbClr val="0E4186"/>
                </a:solidFill>
                <a:latin typeface="Montserrat Bold"/>
                <a:ea typeface="Montserrat Bold"/>
                <a:cs typeface="Montserrat Bold"/>
                <a:sym typeface="Montserrat Bold"/>
              </a:rPr>
              <a:t>Research Papers </a:t>
            </a:r>
          </a:p>
          <a:p>
            <a:pPr algn="just">
              <a:lnSpc>
                <a:spcPts val="2760"/>
              </a:lnSpc>
            </a:pPr>
            <a:endParaRPr lang="en-US" sz="2532" b="1">
              <a:solidFill>
                <a:srgbClr val="0E4186"/>
              </a:solidFill>
              <a:latin typeface="Montserrat Bold"/>
              <a:ea typeface="Montserrat Bold"/>
              <a:cs typeface="Montserrat Bold"/>
              <a:sym typeface="Montserrat Bold"/>
            </a:endParaRPr>
          </a:p>
          <a:p>
            <a:pPr algn="just">
              <a:lnSpc>
                <a:spcPts val="2760"/>
              </a:lnSpc>
            </a:pPr>
            <a:r>
              <a:rPr lang="en-US" sz="2532">
                <a:solidFill>
                  <a:srgbClr val="0E4186"/>
                </a:solidFill>
                <a:latin typeface="Montserrat"/>
                <a:ea typeface="Montserrat"/>
                <a:cs typeface="Montserrat"/>
                <a:sym typeface="Montserrat"/>
              </a:rPr>
              <a:t>https://pmc.ncbi.nlm.nih.gov/articles/PMC1752199/</a:t>
            </a:r>
          </a:p>
          <a:p>
            <a:pPr algn="just">
              <a:lnSpc>
                <a:spcPts val="2760"/>
              </a:lnSpc>
            </a:pPr>
            <a:r>
              <a:rPr lang="en-US" sz="2532">
                <a:solidFill>
                  <a:srgbClr val="0E4186"/>
                </a:solidFill>
                <a:latin typeface="Montserrat"/>
                <a:ea typeface="Montserrat"/>
                <a:cs typeface="Montserrat"/>
                <a:sym typeface="Montserrat"/>
              </a:rPr>
              <a:t>https://www.mdpi.com/1424-8220/24/6/1944</a:t>
            </a: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r>
              <a:rPr lang="en-US" sz="2532" b="1">
                <a:solidFill>
                  <a:srgbClr val="0E4186"/>
                </a:solidFill>
                <a:latin typeface="Montserrat Bold"/>
                <a:ea typeface="Montserrat Bold"/>
                <a:cs typeface="Montserrat Bold"/>
                <a:sym typeface="Montserrat Bold"/>
              </a:rPr>
              <a:t>Project Files </a:t>
            </a:r>
          </a:p>
          <a:p>
            <a:pPr algn="just">
              <a:lnSpc>
                <a:spcPts val="2760"/>
              </a:lnSpc>
            </a:pPr>
            <a:endParaRPr lang="en-US" sz="2532" b="1">
              <a:solidFill>
                <a:srgbClr val="0E4186"/>
              </a:solidFill>
              <a:latin typeface="Montserrat Bold"/>
              <a:ea typeface="Montserrat Bold"/>
              <a:cs typeface="Montserrat Bold"/>
              <a:sym typeface="Montserrat Bold"/>
            </a:endParaRPr>
          </a:p>
          <a:p>
            <a:pPr algn="just">
              <a:lnSpc>
                <a:spcPts val="2760"/>
              </a:lnSpc>
            </a:pPr>
            <a:r>
              <a:rPr lang="en-US" sz="2532">
                <a:solidFill>
                  <a:srgbClr val="0E4186"/>
                </a:solidFill>
                <a:latin typeface="Montserrat"/>
                <a:ea typeface="Montserrat"/>
                <a:cs typeface="Montserrat"/>
                <a:sym typeface="Montserrat"/>
              </a:rPr>
              <a:t>https://github.com/NileshAm/ThermoBand-EN1190</a:t>
            </a: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r>
              <a:rPr lang="en-US" sz="2532">
                <a:solidFill>
                  <a:srgbClr val="0E4186"/>
                </a:solidFill>
                <a:latin typeface="Montserrat"/>
                <a:ea typeface="Montserrat"/>
                <a:cs typeface="Montserrat"/>
                <a:sym typeface="Montserrat"/>
              </a:rPr>
              <a:t> </a:t>
            </a:r>
          </a:p>
          <a:p>
            <a:pPr algn="just">
              <a:lnSpc>
                <a:spcPts val="2760"/>
              </a:lnSpc>
            </a:pPr>
            <a:endParaRPr lang="en-US" sz="2532">
              <a:solidFill>
                <a:srgbClr val="0E4186"/>
              </a:solidFill>
              <a:latin typeface="Montserrat"/>
              <a:ea typeface="Montserrat"/>
              <a:cs typeface="Montserrat"/>
              <a:sym typeface="Montserrat"/>
            </a:endParaRPr>
          </a:p>
        </p:txBody>
      </p:sp>
      <p:sp>
        <p:nvSpPr>
          <p:cNvPr id="14" name="TextBox 14"/>
          <p:cNvSpPr txBox="1"/>
          <p:nvPr/>
        </p:nvSpPr>
        <p:spPr>
          <a:xfrm>
            <a:off x="39257" y="6676355"/>
            <a:ext cx="6884666" cy="3435803"/>
          </a:xfrm>
          <a:prstGeom prst="rect">
            <a:avLst/>
          </a:prstGeom>
        </p:spPr>
        <p:txBody>
          <a:bodyPr lIns="0" tIns="0" rIns="0" bIns="0" rtlCol="0" anchor="t">
            <a:spAutoFit/>
          </a:bodyPr>
          <a:lstStyle/>
          <a:p>
            <a:pPr algn="just">
              <a:lnSpc>
                <a:spcPts val="2760"/>
              </a:lnSpc>
            </a:pPr>
            <a:r>
              <a:rPr lang="en-US" sz="2532" b="1">
                <a:solidFill>
                  <a:srgbClr val="0E4186"/>
                </a:solidFill>
                <a:latin typeface="Montserrat Bold"/>
                <a:ea typeface="Montserrat Bold"/>
                <a:cs typeface="Montserrat Bold"/>
                <a:sym typeface="Montserrat Bold"/>
              </a:rPr>
              <a:t>Survey Data</a:t>
            </a:r>
          </a:p>
          <a:p>
            <a:pPr algn="just">
              <a:lnSpc>
                <a:spcPts val="2760"/>
              </a:lnSpc>
            </a:pPr>
            <a:endParaRPr lang="en-US" sz="2532" b="1">
              <a:solidFill>
                <a:srgbClr val="0E4186"/>
              </a:solidFill>
              <a:latin typeface="Montserrat Bold"/>
              <a:ea typeface="Montserrat Bold"/>
              <a:cs typeface="Montserrat Bold"/>
              <a:sym typeface="Montserrat Bold"/>
            </a:endParaRPr>
          </a:p>
          <a:p>
            <a:pPr algn="just">
              <a:lnSpc>
                <a:spcPts val="2760"/>
              </a:lnSpc>
            </a:pPr>
            <a:r>
              <a:rPr lang="en-US" sz="2532">
                <a:solidFill>
                  <a:srgbClr val="0E4186"/>
                </a:solidFill>
                <a:latin typeface="Montserrat"/>
                <a:ea typeface="Montserrat"/>
                <a:cs typeface="Montserrat"/>
                <a:sym typeface="Montserrat"/>
              </a:rPr>
              <a:t>https://docs.google.com/spreadsheets/d/1vOMyJXLqMs5noxcNcRK0KVpRrKSHznhZ65DRKLxjSkI/edit?usp=sharing</a:t>
            </a: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endParaRPr lang="en-US" sz="2532">
              <a:solidFill>
                <a:srgbClr val="0E4186"/>
              </a:solidFill>
              <a:latin typeface="Montserrat"/>
              <a:ea typeface="Montserrat"/>
              <a:cs typeface="Montserrat"/>
              <a:sym typeface="Montserrat"/>
            </a:endParaRPr>
          </a:p>
          <a:p>
            <a:pPr algn="just">
              <a:lnSpc>
                <a:spcPts val="2760"/>
              </a:lnSpc>
            </a:pPr>
            <a:r>
              <a:rPr lang="en-US" sz="2532">
                <a:solidFill>
                  <a:srgbClr val="0E4186"/>
                </a:solidFill>
                <a:latin typeface="Montserrat"/>
                <a:ea typeface="Montserrat"/>
                <a:cs typeface="Montserrat"/>
                <a:sym typeface="Montserrat"/>
              </a:rPr>
              <a:t> </a:t>
            </a:r>
          </a:p>
          <a:p>
            <a:pPr algn="just">
              <a:lnSpc>
                <a:spcPts val="2760"/>
              </a:lnSpc>
            </a:pPr>
            <a:endParaRPr lang="en-US" sz="2532">
              <a:solidFill>
                <a:srgbClr val="0E418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8700" y="4682248"/>
            <a:ext cx="14746257" cy="2154028"/>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In most hospitals and medical centers, there is no specific method for measuring real time body temperature periodically. Currently, temperature is measured manually using thermometers, which can be inefficient and inaccurate. We conducted a survey of nearly 70 doctors, nurses, and other medical professionals.</a:t>
            </a:r>
          </a:p>
        </p:txBody>
      </p:sp>
      <p:sp>
        <p:nvSpPr>
          <p:cNvPr id="4" name="TextBox 4"/>
          <p:cNvSpPr txBox="1"/>
          <p:nvPr/>
        </p:nvSpPr>
        <p:spPr>
          <a:xfrm>
            <a:off x="1025812" y="2453519"/>
            <a:ext cx="18416629" cy="2470153"/>
          </a:xfrm>
          <a:prstGeom prst="rect">
            <a:avLst/>
          </a:prstGeom>
        </p:spPr>
        <p:txBody>
          <a:bodyPr lIns="0" tIns="0" rIns="0" bIns="0" rtlCol="0" anchor="t">
            <a:spAutoFit/>
          </a:bodyPr>
          <a:lstStyle/>
          <a:p>
            <a:pPr algn="l">
              <a:lnSpc>
                <a:spcPts val="9500"/>
              </a:lnSpc>
            </a:pPr>
            <a:r>
              <a:rPr lang="en-US" sz="9500" b="1">
                <a:solidFill>
                  <a:srgbClr val="0E4186"/>
                </a:solidFill>
                <a:latin typeface="Montserrat Ultra-Bold"/>
                <a:ea typeface="Montserrat Ultra-Bold"/>
                <a:cs typeface="Montserrat Ultra-Bold"/>
                <a:sym typeface="Montserrat Ultra-Bold"/>
              </a:rPr>
              <a:t>PROBLEM </a:t>
            </a:r>
          </a:p>
          <a:p>
            <a:pPr algn="l">
              <a:lnSpc>
                <a:spcPts val="9500"/>
              </a:lnSpc>
            </a:pPr>
            <a:endParaRPr lang="en-US" sz="9500" b="1">
              <a:solidFill>
                <a:srgbClr val="0E4186"/>
              </a:solidFill>
              <a:latin typeface="Montserrat Ultra-Bold"/>
              <a:ea typeface="Montserrat Ultra-Bold"/>
              <a:cs typeface="Montserrat Ultra-Bold"/>
              <a:sym typeface="Montserrat Ultra-Bold"/>
            </a:endParaRPr>
          </a:p>
        </p:txBody>
      </p:sp>
      <p:grpSp>
        <p:nvGrpSpPr>
          <p:cNvPr id="5" name="Group 5"/>
          <p:cNvGrpSpPr/>
          <p:nvPr/>
        </p:nvGrpSpPr>
        <p:grpSpPr>
          <a:xfrm>
            <a:off x="10455727"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7" name="Group 7"/>
          <p:cNvGrpSpPr/>
          <p:nvPr/>
        </p:nvGrpSpPr>
        <p:grpSpPr>
          <a:xfrm rot="-10800000">
            <a:off x="1457785" y="-4860118"/>
            <a:ext cx="8776342" cy="7142187"/>
            <a:chOff x="0" y="0"/>
            <a:chExt cx="6350000" cy="5167630"/>
          </a:xfrm>
        </p:grpSpPr>
        <p:sp>
          <p:nvSpPr>
            <p:cNvPr id="8" name="Freeform 8"/>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9" name="Group 9"/>
          <p:cNvGrpSpPr/>
          <p:nvPr/>
        </p:nvGrpSpPr>
        <p:grpSpPr>
          <a:xfrm rot="-10800000">
            <a:off x="-1852419" y="-3456403"/>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8700" y="3993899"/>
            <a:ext cx="17987400" cy="3439903"/>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Thermo Band is a Internet Connected Temperature monitoring </a:t>
            </a:r>
          </a:p>
          <a:p>
            <a:pPr algn="l">
              <a:lnSpc>
                <a:spcPts val="3419"/>
              </a:lnSpc>
            </a:pPr>
            <a:r>
              <a:rPr lang="en-US" sz="3108">
                <a:solidFill>
                  <a:srgbClr val="0E4186"/>
                </a:solidFill>
                <a:latin typeface="Montserrat"/>
                <a:ea typeface="Montserrat"/>
                <a:cs typeface="Montserrat"/>
                <a:sym typeface="Montserrat"/>
              </a:rPr>
              <a:t>Wrist Band that continuously monitors the real-time body temperature</a:t>
            </a:r>
          </a:p>
          <a:p>
            <a:pPr algn="l">
              <a:lnSpc>
                <a:spcPts val="3419"/>
              </a:lnSpc>
            </a:pPr>
            <a:endParaRPr lang="en-US" sz="3108">
              <a:solidFill>
                <a:srgbClr val="0E4186"/>
              </a:solidFill>
              <a:latin typeface="Montserrat"/>
              <a:ea typeface="Montserrat"/>
              <a:cs typeface="Montserrat"/>
              <a:sym typeface="Montserrat"/>
            </a:endParaRPr>
          </a:p>
          <a:p>
            <a:pPr algn="l">
              <a:lnSpc>
                <a:spcPts val="3419"/>
              </a:lnSpc>
            </a:pPr>
            <a:r>
              <a:rPr lang="en-US" sz="3108">
                <a:solidFill>
                  <a:srgbClr val="0E4186"/>
                </a:solidFill>
                <a:latin typeface="Montserrat"/>
                <a:ea typeface="Montserrat"/>
                <a:cs typeface="Montserrat"/>
                <a:sym typeface="Montserrat"/>
              </a:rPr>
              <a:t>•Provide real-time temperature tracking</a:t>
            </a:r>
          </a:p>
          <a:p>
            <a:pPr algn="l">
              <a:lnSpc>
                <a:spcPts val="3419"/>
              </a:lnSpc>
            </a:pPr>
            <a:r>
              <a:rPr lang="en-US" sz="3108">
                <a:solidFill>
                  <a:srgbClr val="0E4186"/>
                </a:solidFill>
                <a:latin typeface="Montserrat"/>
                <a:ea typeface="Montserrat"/>
                <a:cs typeface="Montserrat"/>
                <a:sym typeface="Montserrat"/>
              </a:rPr>
              <a:t>•Send alerts if the body temperature is too high or too low</a:t>
            </a:r>
          </a:p>
          <a:p>
            <a:pPr algn="l">
              <a:lnSpc>
                <a:spcPts val="3419"/>
              </a:lnSpc>
            </a:pPr>
            <a:r>
              <a:rPr lang="en-US" sz="3108">
                <a:solidFill>
                  <a:srgbClr val="0E4186"/>
                </a:solidFill>
                <a:latin typeface="Montserrat"/>
                <a:ea typeface="Montserrat"/>
                <a:cs typeface="Montserrat"/>
                <a:sym typeface="Montserrat"/>
              </a:rPr>
              <a:t>•Reduce the need for manual temperature checks</a:t>
            </a:r>
          </a:p>
          <a:p>
            <a:pPr algn="l">
              <a:lnSpc>
                <a:spcPts val="3419"/>
              </a:lnSpc>
            </a:pPr>
            <a:r>
              <a:rPr lang="en-US" sz="3108">
                <a:solidFill>
                  <a:srgbClr val="0E4186"/>
                </a:solidFill>
                <a:latin typeface="Montserrat"/>
                <a:ea typeface="Montserrat"/>
                <a:cs typeface="Montserrat"/>
                <a:sym typeface="Montserrat"/>
              </a:rPr>
              <a:t>•In a ward one person can monitor the temperature of whole ward at once </a:t>
            </a:r>
          </a:p>
          <a:p>
            <a:pPr algn="l">
              <a:lnSpc>
                <a:spcPts val="3419"/>
              </a:lnSpc>
            </a:pPr>
            <a:endParaRPr lang="en-US" sz="3108">
              <a:solidFill>
                <a:srgbClr val="0E4186"/>
              </a:solidFill>
              <a:latin typeface="Montserrat"/>
              <a:ea typeface="Montserrat"/>
              <a:cs typeface="Montserrat"/>
              <a:sym typeface="Montserrat"/>
            </a:endParaRPr>
          </a:p>
        </p:txBody>
      </p:sp>
      <p:sp>
        <p:nvSpPr>
          <p:cNvPr id="4" name="TextBox 4"/>
          <p:cNvSpPr txBox="1"/>
          <p:nvPr/>
        </p:nvSpPr>
        <p:spPr>
          <a:xfrm>
            <a:off x="1025812" y="2453519"/>
            <a:ext cx="18416629" cy="2470153"/>
          </a:xfrm>
          <a:prstGeom prst="rect">
            <a:avLst/>
          </a:prstGeom>
        </p:spPr>
        <p:txBody>
          <a:bodyPr lIns="0" tIns="0" rIns="0" bIns="0" rtlCol="0" anchor="t">
            <a:spAutoFit/>
          </a:bodyPr>
          <a:lstStyle/>
          <a:p>
            <a:pPr algn="l">
              <a:lnSpc>
                <a:spcPts val="9500"/>
              </a:lnSpc>
            </a:pPr>
            <a:r>
              <a:rPr lang="en-US" sz="9500" b="1">
                <a:solidFill>
                  <a:srgbClr val="0E4186"/>
                </a:solidFill>
                <a:latin typeface="Montserrat Ultra-Bold"/>
                <a:ea typeface="Montserrat Ultra-Bold"/>
                <a:cs typeface="Montserrat Ultra-Bold"/>
                <a:sym typeface="Montserrat Ultra-Bold"/>
              </a:rPr>
              <a:t>WHAT IS THERMO BAND ? </a:t>
            </a:r>
          </a:p>
          <a:p>
            <a:pPr algn="l">
              <a:lnSpc>
                <a:spcPts val="9500"/>
              </a:lnSpc>
            </a:pPr>
            <a:endParaRPr lang="en-US" sz="9500" b="1">
              <a:solidFill>
                <a:srgbClr val="0E4186"/>
              </a:solidFill>
              <a:latin typeface="Montserrat Ultra-Bold"/>
              <a:ea typeface="Montserrat Ultra-Bold"/>
              <a:cs typeface="Montserrat Ultra-Bold"/>
              <a:sym typeface="Montserrat Ultra-Bold"/>
            </a:endParaRPr>
          </a:p>
        </p:txBody>
      </p:sp>
      <p:grpSp>
        <p:nvGrpSpPr>
          <p:cNvPr id="5" name="Group 5"/>
          <p:cNvGrpSpPr/>
          <p:nvPr/>
        </p:nvGrpSpPr>
        <p:grpSpPr>
          <a:xfrm>
            <a:off x="10455727"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7" name="Group 7"/>
          <p:cNvGrpSpPr/>
          <p:nvPr/>
        </p:nvGrpSpPr>
        <p:grpSpPr>
          <a:xfrm rot="-10800000">
            <a:off x="1457785" y="-4860118"/>
            <a:ext cx="8776342" cy="7142187"/>
            <a:chOff x="0" y="0"/>
            <a:chExt cx="6350000" cy="5167630"/>
          </a:xfrm>
        </p:grpSpPr>
        <p:sp>
          <p:nvSpPr>
            <p:cNvPr id="8" name="Freeform 8"/>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9" name="Group 9"/>
          <p:cNvGrpSpPr/>
          <p:nvPr/>
        </p:nvGrpSpPr>
        <p:grpSpPr>
          <a:xfrm rot="-10800000">
            <a:off x="-1852419" y="-3456403"/>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8700" y="2567014"/>
            <a:ext cx="17497799" cy="1995808"/>
          </a:xfrm>
          <a:prstGeom prst="rect">
            <a:avLst/>
          </a:prstGeom>
        </p:spPr>
        <p:txBody>
          <a:bodyPr lIns="0" tIns="0" rIns="0" bIns="0" rtlCol="0" anchor="t">
            <a:spAutoFit/>
          </a:bodyPr>
          <a:lstStyle/>
          <a:p>
            <a:pPr algn="l">
              <a:lnSpc>
                <a:spcPts val="7700"/>
              </a:lnSpc>
            </a:pPr>
            <a:r>
              <a:rPr lang="en-US" sz="7700" b="1">
                <a:solidFill>
                  <a:srgbClr val="0E4186"/>
                </a:solidFill>
                <a:latin typeface="Montserrat Ultra-Bold"/>
                <a:ea typeface="Montserrat Ultra-Bold"/>
                <a:cs typeface="Montserrat Ultra-Bold"/>
                <a:sym typeface="Montserrat Ultra-Bold"/>
              </a:rPr>
              <a:t>STAKEHOLDER IDENTIFICATION </a:t>
            </a:r>
          </a:p>
          <a:p>
            <a:pPr algn="l">
              <a:lnSpc>
                <a:spcPts val="7700"/>
              </a:lnSpc>
            </a:pPr>
            <a:endParaRPr lang="en-US" sz="7700" b="1">
              <a:solidFill>
                <a:srgbClr val="0E4186"/>
              </a:solidFill>
              <a:latin typeface="Montserrat Ultra-Bold"/>
              <a:ea typeface="Montserrat Ultra-Bold"/>
              <a:cs typeface="Montserrat Ultra-Bold"/>
              <a:sym typeface="Montserrat Ultra-Bold"/>
            </a:endParaRPr>
          </a:p>
        </p:txBody>
      </p:sp>
      <p:sp>
        <p:nvSpPr>
          <p:cNvPr id="4" name="TextBox 4"/>
          <p:cNvSpPr txBox="1"/>
          <p:nvPr/>
        </p:nvSpPr>
        <p:spPr>
          <a:xfrm>
            <a:off x="1028700" y="3922740"/>
            <a:ext cx="17259300" cy="1296778"/>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We conducted a survey on this and received responses from the following professionals</a:t>
            </a:r>
          </a:p>
          <a:p>
            <a:pPr algn="l">
              <a:lnSpc>
                <a:spcPts val="3419"/>
              </a:lnSpc>
            </a:pPr>
            <a:endParaRPr lang="en-US" sz="3108">
              <a:solidFill>
                <a:srgbClr val="0E4186"/>
              </a:solidFill>
              <a:latin typeface="Montserrat"/>
              <a:ea typeface="Montserrat"/>
              <a:cs typeface="Montserrat"/>
              <a:sym typeface="Montserrat"/>
            </a:endParaRPr>
          </a:p>
        </p:txBody>
      </p:sp>
      <p:grpSp>
        <p:nvGrpSpPr>
          <p:cNvPr id="5" name="Group 5"/>
          <p:cNvGrpSpPr/>
          <p:nvPr/>
        </p:nvGrpSpPr>
        <p:grpSpPr>
          <a:xfrm>
            <a:off x="10455727"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7" name="Group 7"/>
          <p:cNvGrpSpPr/>
          <p:nvPr/>
        </p:nvGrpSpPr>
        <p:grpSpPr>
          <a:xfrm rot="-10800000">
            <a:off x="1457785" y="-4860118"/>
            <a:ext cx="8776342" cy="7142187"/>
            <a:chOff x="0" y="0"/>
            <a:chExt cx="6350000" cy="5167630"/>
          </a:xfrm>
        </p:grpSpPr>
        <p:sp>
          <p:nvSpPr>
            <p:cNvPr id="8" name="Freeform 8"/>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9" name="Group 9"/>
          <p:cNvGrpSpPr/>
          <p:nvPr/>
        </p:nvGrpSpPr>
        <p:grpSpPr>
          <a:xfrm rot="-10800000">
            <a:off x="-1852419" y="-3456403"/>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4932500" y="4562822"/>
            <a:ext cx="12892713" cy="5424803"/>
          </a:xfrm>
          <a:custGeom>
            <a:avLst/>
            <a:gdLst/>
            <a:ahLst/>
            <a:cxnLst/>
            <a:rect l="l" t="t" r="r" b="b"/>
            <a:pathLst>
              <a:path w="12892713" h="5424803">
                <a:moveTo>
                  <a:pt x="0" y="0"/>
                </a:moveTo>
                <a:lnTo>
                  <a:pt x="12892713" y="0"/>
                </a:lnTo>
                <a:lnTo>
                  <a:pt x="12892713" y="5424803"/>
                </a:lnTo>
                <a:lnTo>
                  <a:pt x="0" y="5424803"/>
                </a:lnTo>
                <a:lnTo>
                  <a:pt x="0" y="0"/>
                </a:lnTo>
                <a:close/>
              </a:path>
            </a:pathLst>
          </a:custGeom>
          <a:blipFill>
            <a:blip r:embed="rId8"/>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738241" y="2453209"/>
            <a:ext cx="17549759" cy="1232575"/>
          </a:xfrm>
          <a:prstGeom prst="rect">
            <a:avLst/>
          </a:prstGeom>
        </p:spPr>
        <p:txBody>
          <a:bodyPr lIns="0" tIns="0" rIns="0" bIns="0" rtlCol="0" anchor="t">
            <a:spAutoFit/>
          </a:bodyPr>
          <a:lstStyle/>
          <a:p>
            <a:pPr algn="l">
              <a:lnSpc>
                <a:spcPts val="3273"/>
              </a:lnSpc>
            </a:pPr>
            <a:r>
              <a:rPr lang="en-US" sz="3002">
                <a:solidFill>
                  <a:srgbClr val="0E4186"/>
                </a:solidFill>
                <a:latin typeface="Montserrat"/>
                <a:ea typeface="Montserrat"/>
                <a:cs typeface="Montserrat"/>
                <a:sym typeface="Montserrat"/>
              </a:rPr>
              <a:t>In our survey, we asked them about the accuracy and efficiency of the current temperature monitoring system, and the responses are as follows</a:t>
            </a:r>
          </a:p>
          <a:p>
            <a:pPr algn="l">
              <a:lnSpc>
                <a:spcPts val="3273"/>
              </a:lnSpc>
            </a:pPr>
            <a:endParaRPr lang="en-US" sz="3002">
              <a:solidFill>
                <a:srgbClr val="0E4186"/>
              </a:solidFill>
              <a:latin typeface="Montserrat"/>
              <a:ea typeface="Montserrat"/>
              <a:cs typeface="Montserrat"/>
              <a:sym typeface="Montserrat"/>
            </a:endParaRPr>
          </a:p>
        </p:txBody>
      </p:sp>
      <p:sp>
        <p:nvSpPr>
          <p:cNvPr id="4" name="TextBox 4"/>
          <p:cNvSpPr txBox="1"/>
          <p:nvPr/>
        </p:nvSpPr>
        <p:spPr>
          <a:xfrm>
            <a:off x="-349457" y="1475918"/>
            <a:ext cx="18986914" cy="1825641"/>
          </a:xfrm>
          <a:prstGeom prst="rect">
            <a:avLst/>
          </a:prstGeom>
        </p:spPr>
        <p:txBody>
          <a:bodyPr lIns="0" tIns="0" rIns="0" bIns="0" rtlCol="0" anchor="t">
            <a:spAutoFit/>
          </a:bodyPr>
          <a:lstStyle/>
          <a:p>
            <a:pPr algn="ctr">
              <a:lnSpc>
                <a:spcPts val="7000"/>
              </a:lnSpc>
            </a:pPr>
            <a:r>
              <a:rPr lang="en-US" sz="7000" b="1">
                <a:solidFill>
                  <a:srgbClr val="0E4186"/>
                </a:solidFill>
                <a:latin typeface="Montserrat Ultra-Bold"/>
                <a:ea typeface="Montserrat Ultra-Bold"/>
                <a:cs typeface="Montserrat Ultra-Bold"/>
                <a:sym typeface="Montserrat Ultra-Bold"/>
              </a:rPr>
              <a:t>NEED FOR THERMO BAND</a:t>
            </a:r>
          </a:p>
          <a:p>
            <a:pPr algn="ctr">
              <a:lnSpc>
                <a:spcPts val="7000"/>
              </a:lnSpc>
            </a:pPr>
            <a:endParaRPr lang="en-US" sz="7000" b="1">
              <a:solidFill>
                <a:srgbClr val="0E4186"/>
              </a:solidFill>
              <a:latin typeface="Montserrat Ultra-Bold"/>
              <a:ea typeface="Montserrat Ultra-Bold"/>
              <a:cs typeface="Montserrat Ultra-Bold"/>
              <a:sym typeface="Montserrat Ultra-Bold"/>
            </a:endParaRPr>
          </a:p>
        </p:txBody>
      </p:sp>
      <p:grpSp>
        <p:nvGrpSpPr>
          <p:cNvPr id="5" name="Group 5"/>
          <p:cNvGrpSpPr/>
          <p:nvPr/>
        </p:nvGrpSpPr>
        <p:grpSpPr>
          <a:xfrm>
            <a:off x="10455727"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7" name="Group 7"/>
          <p:cNvGrpSpPr/>
          <p:nvPr/>
        </p:nvGrpSpPr>
        <p:grpSpPr>
          <a:xfrm rot="-10800000">
            <a:off x="1457785" y="-4860118"/>
            <a:ext cx="8776342" cy="7142187"/>
            <a:chOff x="0" y="0"/>
            <a:chExt cx="6350000" cy="5167630"/>
          </a:xfrm>
        </p:grpSpPr>
        <p:sp>
          <p:nvSpPr>
            <p:cNvPr id="8" name="Freeform 8"/>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9" name="Group 9"/>
          <p:cNvGrpSpPr/>
          <p:nvPr/>
        </p:nvGrpSpPr>
        <p:grpSpPr>
          <a:xfrm rot="-10800000">
            <a:off x="-1852419" y="-3456403"/>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543887" y="-1375485"/>
            <a:ext cx="2493221" cy="2980352"/>
          </a:xfrm>
          <a:custGeom>
            <a:avLst/>
            <a:gdLst/>
            <a:ahLst/>
            <a:cxnLst/>
            <a:rect l="l" t="t" r="r" b="b"/>
            <a:pathLst>
              <a:path w="2493221" h="2980352">
                <a:moveTo>
                  <a:pt x="0" y="0"/>
                </a:moveTo>
                <a:lnTo>
                  <a:pt x="2493221" y="0"/>
                </a:lnTo>
                <a:lnTo>
                  <a:pt x="2493221" y="2980351"/>
                </a:lnTo>
                <a:lnTo>
                  <a:pt x="0" y="2980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3892247"/>
            <a:ext cx="9144000" cy="4347148"/>
          </a:xfrm>
          <a:custGeom>
            <a:avLst/>
            <a:gdLst/>
            <a:ahLst/>
            <a:cxnLst/>
            <a:rect l="l" t="t" r="r" b="b"/>
            <a:pathLst>
              <a:path w="9144000" h="4347148">
                <a:moveTo>
                  <a:pt x="0" y="0"/>
                </a:moveTo>
                <a:lnTo>
                  <a:pt x="9144000" y="0"/>
                </a:lnTo>
                <a:lnTo>
                  <a:pt x="9144000" y="4347147"/>
                </a:lnTo>
                <a:lnTo>
                  <a:pt x="0" y="4347147"/>
                </a:lnTo>
                <a:lnTo>
                  <a:pt x="0" y="0"/>
                </a:lnTo>
                <a:close/>
              </a:path>
            </a:pathLst>
          </a:custGeom>
          <a:blipFill>
            <a:blip r:embed="rId8"/>
            <a:stretch>
              <a:fillRect/>
            </a:stretch>
          </a:blipFill>
        </p:spPr>
      </p:sp>
      <p:sp>
        <p:nvSpPr>
          <p:cNvPr id="14" name="Freeform 14"/>
          <p:cNvSpPr/>
          <p:nvPr/>
        </p:nvSpPr>
        <p:spPr>
          <a:xfrm>
            <a:off x="9144000" y="3892247"/>
            <a:ext cx="9268755" cy="4406457"/>
          </a:xfrm>
          <a:custGeom>
            <a:avLst/>
            <a:gdLst/>
            <a:ahLst/>
            <a:cxnLst/>
            <a:rect l="l" t="t" r="r" b="b"/>
            <a:pathLst>
              <a:path w="9268755" h="4406457">
                <a:moveTo>
                  <a:pt x="0" y="0"/>
                </a:moveTo>
                <a:lnTo>
                  <a:pt x="9268755" y="0"/>
                </a:lnTo>
                <a:lnTo>
                  <a:pt x="9268755" y="4406457"/>
                </a:lnTo>
                <a:lnTo>
                  <a:pt x="0" y="4406457"/>
                </a:lnTo>
                <a:lnTo>
                  <a:pt x="0" y="0"/>
                </a:lnTo>
                <a:close/>
              </a:path>
            </a:pathLst>
          </a:custGeom>
          <a:blipFill>
            <a:blip r:embed="rId9"/>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650651" y="1736794"/>
            <a:ext cx="18442551" cy="2309502"/>
          </a:xfrm>
          <a:prstGeom prst="rect">
            <a:avLst/>
          </a:prstGeom>
        </p:spPr>
        <p:txBody>
          <a:bodyPr lIns="0" tIns="0" rIns="0" bIns="0" rtlCol="0" anchor="t">
            <a:spAutoFit/>
          </a:bodyPr>
          <a:lstStyle/>
          <a:p>
            <a:pPr algn="l">
              <a:lnSpc>
                <a:spcPts val="7600"/>
              </a:lnSpc>
            </a:pPr>
            <a:r>
              <a:rPr lang="en-US" sz="7600" b="1">
                <a:solidFill>
                  <a:srgbClr val="0E4186"/>
                </a:solidFill>
                <a:latin typeface="Montserrat Ultra-Bold"/>
                <a:ea typeface="Montserrat Ultra-Bold"/>
                <a:cs typeface="Montserrat Ultra-Bold"/>
                <a:sym typeface="Montserrat Ultra-Bold"/>
              </a:rPr>
              <a:t>NEED FOR THERMO BAND</a:t>
            </a:r>
          </a:p>
          <a:p>
            <a:pPr algn="l">
              <a:lnSpc>
                <a:spcPts val="9999"/>
              </a:lnSpc>
            </a:pPr>
            <a:endParaRPr lang="en-US" sz="7600" b="1">
              <a:solidFill>
                <a:srgbClr val="0E4186"/>
              </a:solidFill>
              <a:latin typeface="Montserrat Ultra-Bold"/>
              <a:ea typeface="Montserrat Ultra-Bold"/>
              <a:cs typeface="Montserrat Ultra-Bold"/>
              <a:sym typeface="Montserrat Ultra-Bold"/>
            </a:endParaRPr>
          </a:p>
        </p:txBody>
      </p:sp>
      <p:sp>
        <p:nvSpPr>
          <p:cNvPr id="4" name="TextBox 4"/>
          <p:cNvSpPr txBox="1"/>
          <p:nvPr/>
        </p:nvSpPr>
        <p:spPr>
          <a:xfrm>
            <a:off x="1770872" y="2848683"/>
            <a:ext cx="12864448" cy="835867"/>
          </a:xfrm>
          <a:prstGeom prst="rect">
            <a:avLst/>
          </a:prstGeom>
        </p:spPr>
        <p:txBody>
          <a:bodyPr lIns="0" tIns="0" rIns="0" bIns="0" rtlCol="0" anchor="t">
            <a:spAutoFit/>
          </a:bodyPr>
          <a:lstStyle/>
          <a:p>
            <a:pPr algn="just">
              <a:lnSpc>
                <a:spcPts val="3305"/>
              </a:lnSpc>
            </a:pPr>
            <a:r>
              <a:rPr lang="en-US" sz="3032">
                <a:solidFill>
                  <a:srgbClr val="0E4186"/>
                </a:solidFill>
                <a:latin typeface="Montserrat"/>
                <a:ea typeface="Montserrat"/>
                <a:cs typeface="Montserrat"/>
                <a:sym typeface="Montserrat"/>
              </a:rPr>
              <a:t>And also we asked them How beneficial would it be</a:t>
            </a:r>
          </a:p>
          <a:p>
            <a:pPr algn="just">
              <a:lnSpc>
                <a:spcPts val="3305"/>
              </a:lnSpc>
            </a:pPr>
            <a:endParaRPr lang="en-US" sz="3032">
              <a:solidFill>
                <a:srgbClr val="0E4186"/>
              </a:solidFill>
              <a:latin typeface="Montserrat"/>
              <a:ea typeface="Montserrat"/>
              <a:cs typeface="Montserrat"/>
              <a:sym typeface="Montserrat"/>
            </a:endParaRPr>
          </a:p>
        </p:txBody>
      </p:sp>
      <p:grpSp>
        <p:nvGrpSpPr>
          <p:cNvPr id="5" name="Group 5"/>
          <p:cNvGrpSpPr/>
          <p:nvPr/>
        </p:nvGrpSpPr>
        <p:grpSpPr>
          <a:xfrm>
            <a:off x="10455727"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7" name="Group 7"/>
          <p:cNvGrpSpPr/>
          <p:nvPr/>
        </p:nvGrpSpPr>
        <p:grpSpPr>
          <a:xfrm rot="-10800000">
            <a:off x="1457785" y="-5633038"/>
            <a:ext cx="8776342" cy="7142187"/>
            <a:chOff x="0" y="0"/>
            <a:chExt cx="6350000" cy="5167630"/>
          </a:xfrm>
        </p:grpSpPr>
        <p:sp>
          <p:nvSpPr>
            <p:cNvPr id="8" name="Freeform 8"/>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9" name="Group 9"/>
          <p:cNvGrpSpPr/>
          <p:nvPr/>
        </p:nvGrpSpPr>
        <p:grpSpPr>
          <a:xfrm rot="-10800000">
            <a:off x="-3359471" y="-2800616"/>
            <a:ext cx="8776342" cy="7142187"/>
            <a:chOff x="0" y="0"/>
            <a:chExt cx="6350000" cy="5167630"/>
          </a:xfrm>
        </p:grpSpPr>
        <p:sp>
          <p:nvSpPr>
            <p:cNvPr id="10" name="Freeform 10"/>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1" name="Freeform 11"/>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871926" y="-1471203"/>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2465124" y="3498634"/>
            <a:ext cx="13357752" cy="6788366"/>
          </a:xfrm>
          <a:custGeom>
            <a:avLst/>
            <a:gdLst/>
            <a:ahLst/>
            <a:cxnLst/>
            <a:rect l="l" t="t" r="r" b="b"/>
            <a:pathLst>
              <a:path w="13357752" h="6788366">
                <a:moveTo>
                  <a:pt x="0" y="0"/>
                </a:moveTo>
                <a:lnTo>
                  <a:pt x="13357752" y="0"/>
                </a:lnTo>
                <a:lnTo>
                  <a:pt x="13357752" y="6788366"/>
                </a:lnTo>
                <a:lnTo>
                  <a:pt x="0" y="6788366"/>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5812" y="2424944"/>
            <a:ext cx="18416629" cy="2278388"/>
          </a:xfrm>
          <a:prstGeom prst="rect">
            <a:avLst/>
          </a:prstGeom>
        </p:spPr>
        <p:txBody>
          <a:bodyPr lIns="0" tIns="0" rIns="0" bIns="0" rtlCol="0" anchor="t">
            <a:spAutoFit/>
          </a:bodyPr>
          <a:lstStyle/>
          <a:p>
            <a:pPr algn="l">
              <a:lnSpc>
                <a:spcPts val="7900"/>
              </a:lnSpc>
            </a:pPr>
            <a:r>
              <a:rPr lang="en-US" sz="7900" b="1">
                <a:solidFill>
                  <a:srgbClr val="0E4186"/>
                </a:solidFill>
                <a:latin typeface="Montserrat Ultra-Bold"/>
                <a:ea typeface="Montserrat Ultra-Bold"/>
                <a:cs typeface="Montserrat Ultra-Bold"/>
                <a:sym typeface="Montserrat Ultra-Bold"/>
              </a:rPr>
              <a:t>ALTERNATIVES CONSIDERED</a:t>
            </a:r>
          </a:p>
          <a:p>
            <a:pPr algn="l">
              <a:lnSpc>
                <a:spcPts val="9500"/>
              </a:lnSpc>
            </a:pPr>
            <a:endParaRPr lang="en-US" sz="7900" b="1">
              <a:solidFill>
                <a:srgbClr val="0E4186"/>
              </a:solidFill>
              <a:latin typeface="Montserrat Ultra-Bold"/>
              <a:ea typeface="Montserrat Ultra-Bold"/>
              <a:cs typeface="Montserrat Ultra-Bold"/>
              <a:sym typeface="Montserrat Ultra-Bold"/>
            </a:endParaRPr>
          </a:p>
        </p:txBody>
      </p:sp>
      <p:grpSp>
        <p:nvGrpSpPr>
          <p:cNvPr id="4" name="Group 4"/>
          <p:cNvGrpSpPr/>
          <p:nvPr/>
        </p:nvGrpSpPr>
        <p:grpSpPr>
          <a:xfrm>
            <a:off x="10455727" y="4341571"/>
            <a:ext cx="8776342" cy="7142187"/>
            <a:chOff x="0" y="0"/>
            <a:chExt cx="6350000" cy="5167630"/>
          </a:xfrm>
        </p:grpSpPr>
        <p:sp>
          <p:nvSpPr>
            <p:cNvPr id="5" name="Freeform 5"/>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6" name="Group 6"/>
          <p:cNvGrpSpPr/>
          <p:nvPr/>
        </p:nvGrpSpPr>
        <p:grpSpPr>
          <a:xfrm rot="-10800000">
            <a:off x="1457785" y="-4860118"/>
            <a:ext cx="8776342" cy="7142187"/>
            <a:chOff x="0" y="0"/>
            <a:chExt cx="6350000" cy="5167630"/>
          </a:xfrm>
        </p:grpSpPr>
        <p:sp>
          <p:nvSpPr>
            <p:cNvPr id="7" name="Freeform 7"/>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8" name="Group 8"/>
          <p:cNvGrpSpPr/>
          <p:nvPr/>
        </p:nvGrpSpPr>
        <p:grpSpPr>
          <a:xfrm rot="-10800000">
            <a:off x="-1852419" y="-3456403"/>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028700" y="3993899"/>
            <a:ext cx="17987400" cy="6011653"/>
          </a:xfrm>
          <a:prstGeom prst="rect">
            <a:avLst/>
          </a:prstGeom>
        </p:spPr>
        <p:txBody>
          <a:bodyPr lIns="0" tIns="0" rIns="0" bIns="0" rtlCol="0" anchor="t">
            <a:spAutoFit/>
          </a:bodyPr>
          <a:lstStyle/>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Manual Thermometers</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Commonly used in hospitals.</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Require frequent manual checks by medical staff.</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Risk of human error in reading and recording.</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Not suitable for continuous or remote monitoring.</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Inefficient in high-patient-load scenarios.</a:t>
            </a:r>
          </a:p>
          <a:p>
            <a:pPr algn="l">
              <a:lnSpc>
                <a:spcPts val="3419"/>
              </a:lnSpc>
            </a:pPr>
            <a:endParaRPr lang="en-US" sz="3108">
              <a:solidFill>
                <a:srgbClr val="0E4186"/>
              </a:solidFill>
              <a:latin typeface="Montserrat"/>
              <a:ea typeface="Montserrat"/>
              <a:cs typeface="Montserrat"/>
              <a:sym typeface="Montserrat"/>
            </a:endParaRP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Smartwatches with Temperature Sensors</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Provide real-time temperature data and other health metrics.</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Offer wireless data sync and app connectivity.</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Expensive and not affordable for large-scale hospital deployment.</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Not specifically designed for medical-grade accuracy.</a:t>
            </a:r>
          </a:p>
          <a:p>
            <a:pPr marL="671119" lvl="1" indent="-335560" algn="l">
              <a:lnSpc>
                <a:spcPts val="3419"/>
              </a:lnSpc>
              <a:buFont typeface="Arial"/>
              <a:buChar char="•"/>
            </a:pPr>
            <a:r>
              <a:rPr lang="en-US" sz="3108">
                <a:solidFill>
                  <a:srgbClr val="0E4186"/>
                </a:solidFill>
                <a:latin typeface="Montserrat"/>
                <a:ea typeface="Montserrat"/>
                <a:cs typeface="Montserrat"/>
                <a:sym typeface="Montserrat"/>
              </a:rPr>
              <a:t>❌ Limited battery life and potential discomfort for patients</a:t>
            </a:r>
          </a:p>
          <a:p>
            <a:pPr algn="l">
              <a:lnSpc>
                <a:spcPts val="3419"/>
              </a:lnSpc>
            </a:pPr>
            <a:endParaRPr lang="en-US" sz="3108">
              <a:solidFill>
                <a:srgbClr val="0E4186"/>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5582860" y="3685784"/>
            <a:ext cx="6031139" cy="6120160"/>
          </a:xfrm>
          <a:custGeom>
            <a:avLst/>
            <a:gdLst/>
            <a:ahLst/>
            <a:cxnLst/>
            <a:rect l="l" t="t" r="r" b="b"/>
            <a:pathLst>
              <a:path w="6031139" h="6120160">
                <a:moveTo>
                  <a:pt x="0" y="0"/>
                </a:moveTo>
                <a:lnTo>
                  <a:pt x="6031139" y="0"/>
                </a:lnTo>
                <a:lnTo>
                  <a:pt x="6031139" y="6120160"/>
                </a:lnTo>
                <a:lnTo>
                  <a:pt x="0" y="612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15592" y="3685784"/>
            <a:ext cx="6031139" cy="6120160"/>
          </a:xfrm>
          <a:custGeom>
            <a:avLst/>
            <a:gdLst/>
            <a:ahLst/>
            <a:cxnLst/>
            <a:rect l="l" t="t" r="r" b="b"/>
            <a:pathLst>
              <a:path w="6031139" h="6120160">
                <a:moveTo>
                  <a:pt x="0" y="0"/>
                </a:moveTo>
                <a:lnTo>
                  <a:pt x="6031139" y="0"/>
                </a:lnTo>
                <a:lnTo>
                  <a:pt x="6031139" y="6120160"/>
                </a:lnTo>
                <a:lnTo>
                  <a:pt x="0" y="612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2133198" y="4341571"/>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sp>
        <p:nvSpPr>
          <p:cNvPr id="7" name="Freeform 7"/>
          <p:cNvSpPr/>
          <p:nvPr/>
        </p:nvSpPr>
        <p:spPr>
          <a:xfrm>
            <a:off x="13743619" y="3685784"/>
            <a:ext cx="3078936" cy="6120160"/>
          </a:xfrm>
          <a:custGeom>
            <a:avLst/>
            <a:gdLst/>
            <a:ahLst/>
            <a:cxnLst/>
            <a:rect l="l" t="t" r="r" b="b"/>
            <a:pathLst>
              <a:path w="3078936" h="6120160">
                <a:moveTo>
                  <a:pt x="0" y="0"/>
                </a:moveTo>
                <a:lnTo>
                  <a:pt x="3078936" y="0"/>
                </a:lnTo>
                <a:lnTo>
                  <a:pt x="3078936" y="6120160"/>
                </a:lnTo>
                <a:lnTo>
                  <a:pt x="0" y="6120160"/>
                </a:lnTo>
                <a:lnTo>
                  <a:pt x="0" y="0"/>
                </a:lnTo>
                <a:close/>
              </a:path>
            </a:pathLst>
          </a:custGeom>
          <a:blipFill>
            <a:blip r:embed="rId4">
              <a:extLst>
                <a:ext uri="{96DAC541-7B7A-43D3-8B79-37D633B846F1}">
                  <asvg:svgBlip xmlns:asvg="http://schemas.microsoft.com/office/drawing/2016/SVG/main" r:embed="rId5"/>
                </a:ext>
              </a:extLst>
            </a:blip>
            <a:stretch>
              <a:fillRect r="-95883"/>
            </a:stretch>
          </a:blipFill>
        </p:spPr>
      </p:sp>
      <p:grpSp>
        <p:nvGrpSpPr>
          <p:cNvPr id="8" name="Group 8"/>
          <p:cNvGrpSpPr/>
          <p:nvPr/>
        </p:nvGrpSpPr>
        <p:grpSpPr>
          <a:xfrm rot="-10800000">
            <a:off x="2419810" y="-4860118"/>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sp>
        <p:nvSpPr>
          <p:cNvPr id="10" name="TextBox 10"/>
          <p:cNvSpPr txBox="1"/>
          <p:nvPr/>
        </p:nvSpPr>
        <p:spPr>
          <a:xfrm>
            <a:off x="2492911" y="1731443"/>
            <a:ext cx="18416629" cy="2185045"/>
          </a:xfrm>
          <a:prstGeom prst="rect">
            <a:avLst/>
          </a:prstGeom>
        </p:spPr>
        <p:txBody>
          <a:bodyPr lIns="0" tIns="0" rIns="0" bIns="0" rtlCol="0" anchor="t">
            <a:spAutoFit/>
          </a:bodyPr>
          <a:lstStyle/>
          <a:p>
            <a:pPr algn="l">
              <a:lnSpc>
                <a:spcPts val="8400"/>
              </a:lnSpc>
            </a:pPr>
            <a:r>
              <a:rPr lang="en-US" sz="8400" b="1">
                <a:solidFill>
                  <a:srgbClr val="0E4186"/>
                </a:solidFill>
                <a:latin typeface="Montserrat Bold"/>
                <a:ea typeface="Montserrat Bold"/>
                <a:cs typeface="Montserrat Bold"/>
                <a:sym typeface="Montserrat Bold"/>
              </a:rPr>
              <a:t>SOLUTION ARCHITECTURE</a:t>
            </a:r>
          </a:p>
          <a:p>
            <a:pPr algn="l">
              <a:lnSpc>
                <a:spcPts val="8400"/>
              </a:lnSpc>
            </a:pPr>
            <a:endParaRPr lang="en-US" sz="8400" b="1">
              <a:solidFill>
                <a:srgbClr val="0E4186"/>
              </a:solidFill>
              <a:latin typeface="Montserrat Bold"/>
              <a:ea typeface="Montserrat Bold"/>
              <a:cs typeface="Montserrat Bold"/>
              <a:sym typeface="Montserrat Bold"/>
            </a:endParaRPr>
          </a:p>
        </p:txBody>
      </p:sp>
      <p:grpSp>
        <p:nvGrpSpPr>
          <p:cNvPr id="11" name="Group 11"/>
          <p:cNvGrpSpPr/>
          <p:nvPr/>
        </p:nvGrpSpPr>
        <p:grpSpPr>
          <a:xfrm rot="-10800000">
            <a:off x="-890394" y="-3456403"/>
            <a:ext cx="8776342" cy="7142187"/>
            <a:chOff x="0" y="0"/>
            <a:chExt cx="6350000" cy="5167630"/>
          </a:xfrm>
        </p:grpSpPr>
        <p:sp>
          <p:nvSpPr>
            <p:cNvPr id="12" name="Freeform 12"/>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3" name="Freeform 13"/>
          <p:cNvSpPr/>
          <p:nvPr/>
        </p:nvSpPr>
        <p:spPr>
          <a:xfrm>
            <a:off x="16521369" y="271392"/>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0685482" y="-1839459"/>
            <a:ext cx="2493221" cy="2980352"/>
          </a:xfrm>
          <a:custGeom>
            <a:avLst/>
            <a:gdLst/>
            <a:ahLst/>
            <a:cxnLst/>
            <a:rect l="l" t="t" r="r" b="b"/>
            <a:pathLst>
              <a:path w="2493221" h="2980352">
                <a:moveTo>
                  <a:pt x="0" y="0"/>
                </a:moveTo>
                <a:lnTo>
                  <a:pt x="2493222" y="0"/>
                </a:lnTo>
                <a:lnTo>
                  <a:pt x="2493222" y="2980352"/>
                </a:lnTo>
                <a:lnTo>
                  <a:pt x="0" y="2980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5063661" y="5541517"/>
            <a:ext cx="2392594" cy="1899440"/>
            <a:chOff x="0" y="0"/>
            <a:chExt cx="630148" cy="500264"/>
          </a:xfrm>
        </p:grpSpPr>
        <p:sp>
          <p:nvSpPr>
            <p:cNvPr id="16" name="Freeform 16"/>
            <p:cNvSpPr/>
            <p:nvPr/>
          </p:nvSpPr>
          <p:spPr>
            <a:xfrm>
              <a:off x="0" y="0"/>
              <a:ext cx="630148" cy="500264"/>
            </a:xfrm>
            <a:custGeom>
              <a:avLst/>
              <a:gdLst/>
              <a:ahLst/>
              <a:cxnLst/>
              <a:rect l="l" t="t" r="r" b="b"/>
              <a:pathLst>
                <a:path w="630148" h="500264">
                  <a:moveTo>
                    <a:pt x="0" y="0"/>
                  </a:moveTo>
                  <a:lnTo>
                    <a:pt x="630148" y="0"/>
                  </a:lnTo>
                  <a:lnTo>
                    <a:pt x="630148" y="500264"/>
                  </a:lnTo>
                  <a:lnTo>
                    <a:pt x="0" y="500264"/>
                  </a:lnTo>
                  <a:close/>
                </a:path>
              </a:pathLst>
            </a:custGeom>
            <a:solidFill>
              <a:srgbClr val="051E40"/>
            </a:solidFill>
          </p:spPr>
        </p:sp>
        <p:sp>
          <p:nvSpPr>
            <p:cNvPr id="17" name="TextBox 17"/>
            <p:cNvSpPr txBox="1"/>
            <p:nvPr/>
          </p:nvSpPr>
          <p:spPr>
            <a:xfrm>
              <a:off x="0" y="-47625"/>
              <a:ext cx="630148" cy="547889"/>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power </a:t>
              </a:r>
            </a:p>
            <a:p>
              <a:pPr algn="ctr">
                <a:lnSpc>
                  <a:spcPts val="3499"/>
                </a:lnSpc>
              </a:pPr>
              <a:r>
                <a:rPr lang="en-US" sz="2499">
                  <a:solidFill>
                    <a:srgbClr val="FFFFFF"/>
                  </a:solidFill>
                  <a:latin typeface="Canva Sans"/>
                  <a:ea typeface="Canva Sans"/>
                  <a:cs typeface="Canva Sans"/>
                  <a:sym typeface="Canva Sans"/>
                </a:rPr>
                <a:t>management</a:t>
              </a:r>
            </a:p>
            <a:p>
              <a:pPr algn="ctr">
                <a:lnSpc>
                  <a:spcPts val="3499"/>
                </a:lnSpc>
                <a:spcBef>
                  <a:spcPct val="0"/>
                </a:spcBef>
              </a:pPr>
              <a:r>
                <a:rPr lang="en-US" sz="2499">
                  <a:solidFill>
                    <a:srgbClr val="FFFFFF"/>
                  </a:solidFill>
                  <a:latin typeface="Canva Sans"/>
                  <a:ea typeface="Canva Sans"/>
                  <a:cs typeface="Canva Sans"/>
                  <a:sym typeface="Canva Sans"/>
                </a:rPr>
                <a:t>unit</a:t>
              </a:r>
            </a:p>
          </p:txBody>
        </p:sp>
      </p:grpSp>
      <p:grpSp>
        <p:nvGrpSpPr>
          <p:cNvPr id="18" name="Group 18"/>
          <p:cNvGrpSpPr/>
          <p:nvPr/>
        </p:nvGrpSpPr>
        <p:grpSpPr>
          <a:xfrm>
            <a:off x="5063661" y="8355357"/>
            <a:ext cx="2352991" cy="1003876"/>
            <a:chOff x="0" y="0"/>
            <a:chExt cx="619718" cy="264395"/>
          </a:xfrm>
        </p:grpSpPr>
        <p:sp>
          <p:nvSpPr>
            <p:cNvPr id="19" name="Freeform 19"/>
            <p:cNvSpPr/>
            <p:nvPr/>
          </p:nvSpPr>
          <p:spPr>
            <a:xfrm>
              <a:off x="0" y="0"/>
              <a:ext cx="619718" cy="264395"/>
            </a:xfrm>
            <a:custGeom>
              <a:avLst/>
              <a:gdLst/>
              <a:ahLst/>
              <a:cxnLst/>
              <a:rect l="l" t="t" r="r" b="b"/>
              <a:pathLst>
                <a:path w="619718" h="264395">
                  <a:moveTo>
                    <a:pt x="0" y="0"/>
                  </a:moveTo>
                  <a:lnTo>
                    <a:pt x="619718" y="0"/>
                  </a:lnTo>
                  <a:lnTo>
                    <a:pt x="619718" y="264395"/>
                  </a:lnTo>
                  <a:lnTo>
                    <a:pt x="0" y="264395"/>
                  </a:lnTo>
                  <a:close/>
                </a:path>
              </a:pathLst>
            </a:custGeom>
            <a:solidFill>
              <a:srgbClr val="051E40"/>
            </a:solidFill>
          </p:spPr>
        </p:sp>
        <p:sp>
          <p:nvSpPr>
            <p:cNvPr id="20" name="TextBox 20"/>
            <p:cNvSpPr txBox="1"/>
            <p:nvPr/>
          </p:nvSpPr>
          <p:spPr>
            <a:xfrm>
              <a:off x="0" y="-47625"/>
              <a:ext cx="619718" cy="312020"/>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Power </a:t>
              </a:r>
            </a:p>
            <a:p>
              <a:pPr algn="ctr">
                <a:lnSpc>
                  <a:spcPts val="3499"/>
                </a:lnSpc>
              </a:pPr>
              <a:r>
                <a:rPr lang="en-US" sz="2499">
                  <a:solidFill>
                    <a:srgbClr val="FFFFFF"/>
                  </a:solidFill>
                  <a:latin typeface="Canva Sans"/>
                  <a:ea typeface="Canva Sans"/>
                  <a:cs typeface="Canva Sans"/>
                  <a:sym typeface="Canva Sans"/>
                </a:rPr>
                <a:t>Switch</a:t>
              </a:r>
            </a:p>
          </p:txBody>
        </p:sp>
      </p:grpSp>
      <p:grpSp>
        <p:nvGrpSpPr>
          <p:cNvPr id="21" name="Group 21"/>
          <p:cNvGrpSpPr/>
          <p:nvPr/>
        </p:nvGrpSpPr>
        <p:grpSpPr>
          <a:xfrm>
            <a:off x="5063661" y="3906962"/>
            <a:ext cx="2392594" cy="961911"/>
            <a:chOff x="0" y="0"/>
            <a:chExt cx="630148" cy="253343"/>
          </a:xfrm>
        </p:grpSpPr>
        <p:sp>
          <p:nvSpPr>
            <p:cNvPr id="22" name="Freeform 22"/>
            <p:cNvSpPr/>
            <p:nvPr/>
          </p:nvSpPr>
          <p:spPr>
            <a:xfrm>
              <a:off x="0" y="0"/>
              <a:ext cx="630148" cy="253343"/>
            </a:xfrm>
            <a:custGeom>
              <a:avLst/>
              <a:gdLst/>
              <a:ahLst/>
              <a:cxnLst/>
              <a:rect l="l" t="t" r="r" b="b"/>
              <a:pathLst>
                <a:path w="630148" h="253343">
                  <a:moveTo>
                    <a:pt x="0" y="0"/>
                  </a:moveTo>
                  <a:lnTo>
                    <a:pt x="630148" y="0"/>
                  </a:lnTo>
                  <a:lnTo>
                    <a:pt x="630148" y="253343"/>
                  </a:lnTo>
                  <a:lnTo>
                    <a:pt x="0" y="253343"/>
                  </a:lnTo>
                  <a:close/>
                </a:path>
              </a:pathLst>
            </a:custGeom>
            <a:solidFill>
              <a:srgbClr val="051E40"/>
            </a:solidFill>
          </p:spPr>
        </p:sp>
        <p:sp>
          <p:nvSpPr>
            <p:cNvPr id="23" name="TextBox 23"/>
            <p:cNvSpPr txBox="1"/>
            <p:nvPr/>
          </p:nvSpPr>
          <p:spPr>
            <a:xfrm>
              <a:off x="0" y="-47625"/>
              <a:ext cx="630148" cy="300968"/>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Battery</a:t>
              </a:r>
            </a:p>
          </p:txBody>
        </p:sp>
      </p:grpSp>
      <p:grpSp>
        <p:nvGrpSpPr>
          <p:cNvPr id="24" name="Group 24"/>
          <p:cNvGrpSpPr/>
          <p:nvPr/>
        </p:nvGrpSpPr>
        <p:grpSpPr>
          <a:xfrm>
            <a:off x="8601394" y="5541517"/>
            <a:ext cx="2392594" cy="1899440"/>
            <a:chOff x="0" y="0"/>
            <a:chExt cx="630148" cy="500264"/>
          </a:xfrm>
        </p:grpSpPr>
        <p:sp>
          <p:nvSpPr>
            <p:cNvPr id="25" name="Freeform 25"/>
            <p:cNvSpPr/>
            <p:nvPr/>
          </p:nvSpPr>
          <p:spPr>
            <a:xfrm>
              <a:off x="0" y="0"/>
              <a:ext cx="630148" cy="500264"/>
            </a:xfrm>
            <a:custGeom>
              <a:avLst/>
              <a:gdLst/>
              <a:ahLst/>
              <a:cxnLst/>
              <a:rect l="l" t="t" r="r" b="b"/>
              <a:pathLst>
                <a:path w="630148" h="500264">
                  <a:moveTo>
                    <a:pt x="0" y="0"/>
                  </a:moveTo>
                  <a:lnTo>
                    <a:pt x="630148" y="0"/>
                  </a:lnTo>
                  <a:lnTo>
                    <a:pt x="630148" y="500264"/>
                  </a:lnTo>
                  <a:lnTo>
                    <a:pt x="0" y="500264"/>
                  </a:lnTo>
                  <a:close/>
                </a:path>
              </a:pathLst>
            </a:custGeom>
            <a:solidFill>
              <a:srgbClr val="051E40"/>
            </a:solidFill>
          </p:spPr>
        </p:sp>
        <p:sp>
          <p:nvSpPr>
            <p:cNvPr id="26" name="TextBox 26"/>
            <p:cNvSpPr txBox="1"/>
            <p:nvPr/>
          </p:nvSpPr>
          <p:spPr>
            <a:xfrm>
              <a:off x="0" y="-47625"/>
              <a:ext cx="630148" cy="547889"/>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Processing</a:t>
              </a:r>
            </a:p>
            <a:p>
              <a:pPr algn="ctr">
                <a:lnSpc>
                  <a:spcPts val="3499"/>
                </a:lnSpc>
                <a:spcBef>
                  <a:spcPct val="0"/>
                </a:spcBef>
              </a:pPr>
              <a:r>
                <a:rPr lang="en-US" sz="2499">
                  <a:solidFill>
                    <a:srgbClr val="FFFFFF"/>
                  </a:solidFill>
                  <a:latin typeface="Canva Sans"/>
                  <a:ea typeface="Canva Sans"/>
                  <a:cs typeface="Canva Sans"/>
                  <a:sym typeface="Canva Sans"/>
                </a:rPr>
                <a:t>Unit</a:t>
              </a:r>
            </a:p>
          </p:txBody>
        </p:sp>
      </p:grpSp>
      <p:grpSp>
        <p:nvGrpSpPr>
          <p:cNvPr id="27" name="Group 27"/>
          <p:cNvGrpSpPr/>
          <p:nvPr/>
        </p:nvGrpSpPr>
        <p:grpSpPr>
          <a:xfrm>
            <a:off x="8601394" y="3906962"/>
            <a:ext cx="2392594" cy="1003876"/>
            <a:chOff x="0" y="0"/>
            <a:chExt cx="630148" cy="264395"/>
          </a:xfrm>
        </p:grpSpPr>
        <p:sp>
          <p:nvSpPr>
            <p:cNvPr id="28" name="Freeform 28"/>
            <p:cNvSpPr/>
            <p:nvPr/>
          </p:nvSpPr>
          <p:spPr>
            <a:xfrm>
              <a:off x="0" y="0"/>
              <a:ext cx="630148" cy="264395"/>
            </a:xfrm>
            <a:custGeom>
              <a:avLst/>
              <a:gdLst/>
              <a:ahLst/>
              <a:cxnLst/>
              <a:rect l="l" t="t" r="r" b="b"/>
              <a:pathLst>
                <a:path w="630148" h="264395">
                  <a:moveTo>
                    <a:pt x="0" y="0"/>
                  </a:moveTo>
                  <a:lnTo>
                    <a:pt x="630148" y="0"/>
                  </a:lnTo>
                  <a:lnTo>
                    <a:pt x="630148" y="264395"/>
                  </a:lnTo>
                  <a:lnTo>
                    <a:pt x="0" y="264395"/>
                  </a:lnTo>
                  <a:close/>
                </a:path>
              </a:pathLst>
            </a:custGeom>
            <a:solidFill>
              <a:srgbClr val="051E40"/>
            </a:solidFill>
          </p:spPr>
        </p:sp>
        <p:sp>
          <p:nvSpPr>
            <p:cNvPr id="29" name="TextBox 29"/>
            <p:cNvSpPr txBox="1"/>
            <p:nvPr/>
          </p:nvSpPr>
          <p:spPr>
            <a:xfrm>
              <a:off x="0" y="-47625"/>
              <a:ext cx="630148" cy="312020"/>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Temperature</a:t>
              </a:r>
            </a:p>
            <a:p>
              <a:pPr algn="ctr">
                <a:lnSpc>
                  <a:spcPts val="3499"/>
                </a:lnSpc>
              </a:pPr>
              <a:r>
                <a:rPr lang="en-US" sz="2499">
                  <a:solidFill>
                    <a:srgbClr val="FFFFFF"/>
                  </a:solidFill>
                  <a:latin typeface="Canva Sans"/>
                  <a:ea typeface="Canva Sans"/>
                  <a:cs typeface="Canva Sans"/>
                  <a:sym typeface="Canva Sans"/>
                </a:rPr>
                <a:t>sensor</a:t>
              </a:r>
            </a:p>
          </p:txBody>
        </p:sp>
      </p:grpSp>
      <p:grpSp>
        <p:nvGrpSpPr>
          <p:cNvPr id="30" name="Group 30"/>
          <p:cNvGrpSpPr/>
          <p:nvPr/>
        </p:nvGrpSpPr>
        <p:grpSpPr>
          <a:xfrm>
            <a:off x="8621196" y="8355357"/>
            <a:ext cx="2352991" cy="1003876"/>
            <a:chOff x="0" y="0"/>
            <a:chExt cx="619718" cy="264395"/>
          </a:xfrm>
        </p:grpSpPr>
        <p:sp>
          <p:nvSpPr>
            <p:cNvPr id="31" name="Freeform 31"/>
            <p:cNvSpPr/>
            <p:nvPr/>
          </p:nvSpPr>
          <p:spPr>
            <a:xfrm>
              <a:off x="0" y="0"/>
              <a:ext cx="619718" cy="264395"/>
            </a:xfrm>
            <a:custGeom>
              <a:avLst/>
              <a:gdLst/>
              <a:ahLst/>
              <a:cxnLst/>
              <a:rect l="l" t="t" r="r" b="b"/>
              <a:pathLst>
                <a:path w="619718" h="264395">
                  <a:moveTo>
                    <a:pt x="0" y="0"/>
                  </a:moveTo>
                  <a:lnTo>
                    <a:pt x="619718" y="0"/>
                  </a:lnTo>
                  <a:lnTo>
                    <a:pt x="619718" y="264395"/>
                  </a:lnTo>
                  <a:lnTo>
                    <a:pt x="0" y="264395"/>
                  </a:lnTo>
                  <a:close/>
                </a:path>
              </a:pathLst>
            </a:custGeom>
            <a:solidFill>
              <a:srgbClr val="051E40"/>
            </a:solidFill>
          </p:spPr>
        </p:sp>
        <p:sp>
          <p:nvSpPr>
            <p:cNvPr id="32" name="TextBox 32"/>
            <p:cNvSpPr txBox="1"/>
            <p:nvPr/>
          </p:nvSpPr>
          <p:spPr>
            <a:xfrm>
              <a:off x="0" y="-47625"/>
              <a:ext cx="619718" cy="312020"/>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LED indicator</a:t>
              </a:r>
            </a:p>
          </p:txBody>
        </p:sp>
      </p:grpSp>
      <p:grpSp>
        <p:nvGrpSpPr>
          <p:cNvPr id="33" name="Group 33"/>
          <p:cNvGrpSpPr/>
          <p:nvPr/>
        </p:nvGrpSpPr>
        <p:grpSpPr>
          <a:xfrm>
            <a:off x="14086790" y="4868874"/>
            <a:ext cx="2392594" cy="1899440"/>
            <a:chOff x="0" y="0"/>
            <a:chExt cx="630148" cy="500264"/>
          </a:xfrm>
        </p:grpSpPr>
        <p:sp>
          <p:nvSpPr>
            <p:cNvPr id="34" name="Freeform 34"/>
            <p:cNvSpPr/>
            <p:nvPr/>
          </p:nvSpPr>
          <p:spPr>
            <a:xfrm>
              <a:off x="0" y="0"/>
              <a:ext cx="630148" cy="500264"/>
            </a:xfrm>
            <a:custGeom>
              <a:avLst/>
              <a:gdLst/>
              <a:ahLst/>
              <a:cxnLst/>
              <a:rect l="l" t="t" r="r" b="b"/>
              <a:pathLst>
                <a:path w="630148" h="500264">
                  <a:moveTo>
                    <a:pt x="0" y="0"/>
                  </a:moveTo>
                  <a:lnTo>
                    <a:pt x="630148" y="0"/>
                  </a:lnTo>
                  <a:lnTo>
                    <a:pt x="630148" y="500264"/>
                  </a:lnTo>
                  <a:lnTo>
                    <a:pt x="0" y="500264"/>
                  </a:lnTo>
                  <a:close/>
                </a:path>
              </a:pathLst>
            </a:custGeom>
            <a:solidFill>
              <a:srgbClr val="051E40"/>
            </a:solidFill>
          </p:spPr>
        </p:sp>
        <p:sp>
          <p:nvSpPr>
            <p:cNvPr id="35" name="TextBox 35"/>
            <p:cNvSpPr txBox="1"/>
            <p:nvPr/>
          </p:nvSpPr>
          <p:spPr>
            <a:xfrm>
              <a:off x="0" y="-47625"/>
              <a:ext cx="630148" cy="547889"/>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Canva Sans"/>
                  <a:ea typeface="Canva Sans"/>
                  <a:cs typeface="Canva Sans"/>
                  <a:sym typeface="Canva Sans"/>
                </a:rPr>
                <a:t>Backend</a:t>
              </a:r>
            </a:p>
          </p:txBody>
        </p:sp>
      </p:grpSp>
      <p:grpSp>
        <p:nvGrpSpPr>
          <p:cNvPr id="36" name="Group 36"/>
          <p:cNvGrpSpPr/>
          <p:nvPr/>
        </p:nvGrpSpPr>
        <p:grpSpPr>
          <a:xfrm>
            <a:off x="14086790" y="7459793"/>
            <a:ext cx="2392594" cy="1899440"/>
            <a:chOff x="0" y="0"/>
            <a:chExt cx="630148" cy="500264"/>
          </a:xfrm>
        </p:grpSpPr>
        <p:sp>
          <p:nvSpPr>
            <p:cNvPr id="37" name="Freeform 37"/>
            <p:cNvSpPr/>
            <p:nvPr/>
          </p:nvSpPr>
          <p:spPr>
            <a:xfrm>
              <a:off x="0" y="0"/>
              <a:ext cx="630148" cy="500264"/>
            </a:xfrm>
            <a:custGeom>
              <a:avLst/>
              <a:gdLst/>
              <a:ahLst/>
              <a:cxnLst/>
              <a:rect l="l" t="t" r="r" b="b"/>
              <a:pathLst>
                <a:path w="630148" h="500264">
                  <a:moveTo>
                    <a:pt x="0" y="0"/>
                  </a:moveTo>
                  <a:lnTo>
                    <a:pt x="630148" y="0"/>
                  </a:lnTo>
                  <a:lnTo>
                    <a:pt x="630148" y="500264"/>
                  </a:lnTo>
                  <a:lnTo>
                    <a:pt x="0" y="500264"/>
                  </a:lnTo>
                  <a:close/>
                </a:path>
              </a:pathLst>
            </a:custGeom>
            <a:solidFill>
              <a:srgbClr val="051E40"/>
            </a:solidFill>
          </p:spPr>
        </p:sp>
        <p:sp>
          <p:nvSpPr>
            <p:cNvPr id="38" name="TextBox 38"/>
            <p:cNvSpPr txBox="1"/>
            <p:nvPr/>
          </p:nvSpPr>
          <p:spPr>
            <a:xfrm>
              <a:off x="0" y="-47625"/>
              <a:ext cx="630148" cy="547889"/>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Canva Sans"/>
                  <a:ea typeface="Canva Sans"/>
                  <a:cs typeface="Canva Sans"/>
                  <a:sym typeface="Canva Sans"/>
                </a:rPr>
                <a:t>Frontend</a:t>
              </a:r>
            </a:p>
          </p:txBody>
        </p:sp>
      </p:grpSp>
      <p:sp>
        <p:nvSpPr>
          <p:cNvPr id="39" name="AutoShape 39"/>
          <p:cNvSpPr/>
          <p:nvPr/>
        </p:nvSpPr>
        <p:spPr>
          <a:xfrm>
            <a:off x="6259958" y="4868874"/>
            <a:ext cx="0" cy="672643"/>
          </a:xfrm>
          <a:prstGeom prst="line">
            <a:avLst/>
          </a:prstGeom>
          <a:ln w="38100" cap="flat">
            <a:solidFill>
              <a:srgbClr val="000000"/>
            </a:solidFill>
            <a:prstDash val="solid"/>
            <a:headEnd type="none" w="sm" len="sm"/>
            <a:tailEnd type="arrow" w="med" len="sm"/>
          </a:ln>
        </p:spPr>
      </p:sp>
      <p:sp>
        <p:nvSpPr>
          <p:cNvPr id="40" name="AutoShape 40"/>
          <p:cNvSpPr/>
          <p:nvPr/>
        </p:nvSpPr>
        <p:spPr>
          <a:xfrm flipV="1">
            <a:off x="5995699" y="4868874"/>
            <a:ext cx="19521" cy="672643"/>
          </a:xfrm>
          <a:prstGeom prst="line">
            <a:avLst/>
          </a:prstGeom>
          <a:ln w="38100" cap="flat">
            <a:solidFill>
              <a:srgbClr val="000000"/>
            </a:solidFill>
            <a:prstDash val="solid"/>
            <a:headEnd type="none" w="sm" len="sm"/>
            <a:tailEnd type="arrow" w="med" len="sm"/>
          </a:ln>
        </p:spPr>
      </p:sp>
      <p:sp>
        <p:nvSpPr>
          <p:cNvPr id="41" name="AutoShape 41"/>
          <p:cNvSpPr/>
          <p:nvPr/>
        </p:nvSpPr>
        <p:spPr>
          <a:xfrm flipV="1">
            <a:off x="5880115" y="7440957"/>
            <a:ext cx="0" cy="914400"/>
          </a:xfrm>
          <a:prstGeom prst="line">
            <a:avLst/>
          </a:prstGeom>
          <a:ln w="38100" cap="flat">
            <a:solidFill>
              <a:srgbClr val="000000"/>
            </a:solidFill>
            <a:prstDash val="solid"/>
            <a:headEnd type="none" w="sm" len="sm"/>
            <a:tailEnd type="arrow" w="med" len="sm"/>
          </a:ln>
        </p:spPr>
      </p:sp>
      <p:sp>
        <p:nvSpPr>
          <p:cNvPr id="42" name="AutoShape 42"/>
          <p:cNvSpPr/>
          <p:nvPr/>
        </p:nvSpPr>
        <p:spPr>
          <a:xfrm flipH="1">
            <a:off x="6240157" y="7440957"/>
            <a:ext cx="19802" cy="914400"/>
          </a:xfrm>
          <a:prstGeom prst="line">
            <a:avLst/>
          </a:prstGeom>
          <a:ln w="38100" cap="flat">
            <a:solidFill>
              <a:srgbClr val="000000"/>
            </a:solidFill>
            <a:prstDash val="solid"/>
            <a:headEnd type="none" w="sm" len="sm"/>
            <a:tailEnd type="arrow" w="med" len="sm"/>
          </a:ln>
        </p:spPr>
      </p:sp>
      <p:sp>
        <p:nvSpPr>
          <p:cNvPr id="43" name="AutoShape 43"/>
          <p:cNvSpPr/>
          <p:nvPr/>
        </p:nvSpPr>
        <p:spPr>
          <a:xfrm>
            <a:off x="7456256" y="6491237"/>
            <a:ext cx="1145138" cy="0"/>
          </a:xfrm>
          <a:prstGeom prst="line">
            <a:avLst/>
          </a:prstGeom>
          <a:ln w="38100" cap="flat">
            <a:solidFill>
              <a:srgbClr val="000000"/>
            </a:solidFill>
            <a:prstDash val="solid"/>
            <a:headEnd type="none" w="sm" len="sm"/>
            <a:tailEnd type="arrow" w="med" len="sm"/>
          </a:ln>
        </p:spPr>
      </p:sp>
      <p:sp>
        <p:nvSpPr>
          <p:cNvPr id="44" name="AutoShape 44"/>
          <p:cNvSpPr/>
          <p:nvPr/>
        </p:nvSpPr>
        <p:spPr>
          <a:xfrm flipV="1">
            <a:off x="9366907" y="7440957"/>
            <a:ext cx="0" cy="914400"/>
          </a:xfrm>
          <a:prstGeom prst="line">
            <a:avLst/>
          </a:prstGeom>
          <a:ln w="38100" cap="flat">
            <a:solidFill>
              <a:srgbClr val="000000"/>
            </a:solidFill>
            <a:prstDash val="solid"/>
            <a:headEnd type="none" w="sm" len="sm"/>
            <a:tailEnd type="arrow" w="med" len="sm"/>
          </a:ln>
        </p:spPr>
      </p:sp>
      <p:sp>
        <p:nvSpPr>
          <p:cNvPr id="45" name="AutoShape 45"/>
          <p:cNvSpPr/>
          <p:nvPr/>
        </p:nvSpPr>
        <p:spPr>
          <a:xfrm>
            <a:off x="9797691" y="7440957"/>
            <a:ext cx="0" cy="914400"/>
          </a:xfrm>
          <a:prstGeom prst="line">
            <a:avLst/>
          </a:prstGeom>
          <a:ln w="38100" cap="flat">
            <a:solidFill>
              <a:srgbClr val="000000"/>
            </a:solidFill>
            <a:prstDash val="solid"/>
            <a:headEnd type="none" w="sm" len="sm"/>
            <a:tailEnd type="arrow" w="med" len="sm"/>
          </a:ln>
        </p:spPr>
      </p:sp>
      <p:sp>
        <p:nvSpPr>
          <p:cNvPr id="46" name="AutoShape 46"/>
          <p:cNvSpPr/>
          <p:nvPr/>
        </p:nvSpPr>
        <p:spPr>
          <a:xfrm>
            <a:off x="9797691" y="4910839"/>
            <a:ext cx="0" cy="630678"/>
          </a:xfrm>
          <a:prstGeom prst="line">
            <a:avLst/>
          </a:prstGeom>
          <a:ln w="38100" cap="flat">
            <a:solidFill>
              <a:srgbClr val="000000"/>
            </a:solidFill>
            <a:prstDash val="solid"/>
            <a:headEnd type="none" w="sm" len="sm"/>
            <a:tailEnd type="arrow" w="med" len="sm"/>
          </a:ln>
        </p:spPr>
      </p:sp>
      <p:sp>
        <p:nvSpPr>
          <p:cNvPr id="47" name="AutoShape 47"/>
          <p:cNvSpPr/>
          <p:nvPr/>
        </p:nvSpPr>
        <p:spPr>
          <a:xfrm flipV="1">
            <a:off x="9463227" y="4910839"/>
            <a:ext cx="19521" cy="630678"/>
          </a:xfrm>
          <a:prstGeom prst="line">
            <a:avLst/>
          </a:prstGeom>
          <a:ln w="38100" cap="flat">
            <a:solidFill>
              <a:srgbClr val="000000"/>
            </a:solidFill>
            <a:prstDash val="solid"/>
            <a:headEnd type="none" w="sm" len="sm"/>
            <a:tailEnd type="arrow" w="med" len="sm"/>
          </a:ln>
        </p:spPr>
      </p:sp>
      <p:sp>
        <p:nvSpPr>
          <p:cNvPr id="48" name="AutoShape 48"/>
          <p:cNvSpPr/>
          <p:nvPr/>
        </p:nvSpPr>
        <p:spPr>
          <a:xfrm flipV="1">
            <a:off x="10993988" y="5143500"/>
            <a:ext cx="3073603" cy="963202"/>
          </a:xfrm>
          <a:prstGeom prst="line">
            <a:avLst/>
          </a:prstGeom>
          <a:ln w="38100" cap="flat">
            <a:solidFill>
              <a:srgbClr val="000000"/>
            </a:solidFill>
            <a:prstDash val="solid"/>
            <a:headEnd type="none" w="sm" len="sm"/>
            <a:tailEnd type="arrow" w="med" len="sm"/>
          </a:ln>
        </p:spPr>
      </p:sp>
      <p:sp>
        <p:nvSpPr>
          <p:cNvPr id="49" name="AutoShape 49"/>
          <p:cNvSpPr/>
          <p:nvPr/>
        </p:nvSpPr>
        <p:spPr>
          <a:xfrm flipH="1">
            <a:off x="10993988" y="5541517"/>
            <a:ext cx="3092802" cy="949720"/>
          </a:xfrm>
          <a:prstGeom prst="line">
            <a:avLst/>
          </a:prstGeom>
          <a:ln w="38100" cap="flat">
            <a:solidFill>
              <a:srgbClr val="000000"/>
            </a:solidFill>
            <a:prstDash val="solid"/>
            <a:headEnd type="none" w="sm" len="sm"/>
            <a:tailEnd type="arrow" w="med" len="sm"/>
          </a:ln>
        </p:spPr>
      </p:sp>
      <p:sp>
        <p:nvSpPr>
          <p:cNvPr id="50" name="AutoShape 50"/>
          <p:cNvSpPr/>
          <p:nvPr/>
        </p:nvSpPr>
        <p:spPr>
          <a:xfrm flipV="1">
            <a:off x="15283087" y="6768314"/>
            <a:ext cx="0" cy="691479"/>
          </a:xfrm>
          <a:prstGeom prst="line">
            <a:avLst/>
          </a:prstGeom>
          <a:ln w="38100" cap="flat">
            <a:solidFill>
              <a:srgbClr val="000000"/>
            </a:solidFill>
            <a:prstDash val="solid"/>
            <a:headEnd type="none" w="sm" len="sm"/>
            <a:tailEnd type="arrow" w="med" len="sm"/>
          </a:ln>
        </p:spPr>
      </p:sp>
      <p:sp>
        <p:nvSpPr>
          <p:cNvPr id="51" name="AutoShape 51"/>
          <p:cNvSpPr/>
          <p:nvPr/>
        </p:nvSpPr>
        <p:spPr>
          <a:xfrm flipH="1">
            <a:off x="14895688" y="6768314"/>
            <a:ext cx="0" cy="691479"/>
          </a:xfrm>
          <a:prstGeom prst="line">
            <a:avLst/>
          </a:prstGeom>
          <a:ln w="38100" cap="flat">
            <a:solidFill>
              <a:srgbClr val="000000"/>
            </a:solidFill>
            <a:prstDash val="solid"/>
            <a:headEnd type="none" w="sm" len="sm"/>
            <a:tailEnd type="arrow" w="med" len="sm"/>
          </a:ln>
        </p:spPr>
      </p:sp>
      <p:grpSp>
        <p:nvGrpSpPr>
          <p:cNvPr id="52" name="Group 52"/>
          <p:cNvGrpSpPr/>
          <p:nvPr/>
        </p:nvGrpSpPr>
        <p:grpSpPr>
          <a:xfrm>
            <a:off x="1528067" y="6010281"/>
            <a:ext cx="2392594" cy="961911"/>
            <a:chOff x="0" y="0"/>
            <a:chExt cx="630148" cy="253343"/>
          </a:xfrm>
        </p:grpSpPr>
        <p:sp>
          <p:nvSpPr>
            <p:cNvPr id="53" name="Freeform 53"/>
            <p:cNvSpPr/>
            <p:nvPr/>
          </p:nvSpPr>
          <p:spPr>
            <a:xfrm>
              <a:off x="0" y="0"/>
              <a:ext cx="630148" cy="253343"/>
            </a:xfrm>
            <a:custGeom>
              <a:avLst/>
              <a:gdLst/>
              <a:ahLst/>
              <a:cxnLst/>
              <a:rect l="l" t="t" r="r" b="b"/>
              <a:pathLst>
                <a:path w="630148" h="253343">
                  <a:moveTo>
                    <a:pt x="0" y="0"/>
                  </a:moveTo>
                  <a:lnTo>
                    <a:pt x="630148" y="0"/>
                  </a:lnTo>
                  <a:lnTo>
                    <a:pt x="630148" y="253343"/>
                  </a:lnTo>
                  <a:lnTo>
                    <a:pt x="0" y="253343"/>
                  </a:lnTo>
                  <a:close/>
                </a:path>
              </a:pathLst>
            </a:custGeom>
            <a:solidFill>
              <a:srgbClr val="051E40"/>
            </a:solidFill>
          </p:spPr>
        </p:sp>
        <p:sp>
          <p:nvSpPr>
            <p:cNvPr id="54" name="TextBox 54"/>
            <p:cNvSpPr txBox="1"/>
            <p:nvPr/>
          </p:nvSpPr>
          <p:spPr>
            <a:xfrm>
              <a:off x="0" y="-47625"/>
              <a:ext cx="630148" cy="300968"/>
            </a:xfrm>
            <a:prstGeom prst="rect">
              <a:avLst/>
            </a:prstGeom>
          </p:spPr>
          <p:txBody>
            <a:bodyPr lIns="50800" tIns="50800" rIns="50800" bIns="50800" rtlCol="0" anchor="ctr"/>
            <a:lstStyle/>
            <a:p>
              <a:pPr algn="ctr">
                <a:lnSpc>
                  <a:spcPts val="3499"/>
                </a:lnSpc>
              </a:pPr>
              <a:r>
                <a:rPr lang="en-US" sz="2499">
                  <a:solidFill>
                    <a:srgbClr val="FFFFFF"/>
                  </a:solidFill>
                  <a:latin typeface="Canva Sans"/>
                  <a:ea typeface="Canva Sans"/>
                  <a:cs typeface="Canva Sans"/>
                  <a:sym typeface="Canva Sans"/>
                </a:rPr>
                <a:t>Power input</a:t>
              </a:r>
            </a:p>
          </p:txBody>
        </p:sp>
      </p:grpSp>
      <p:sp>
        <p:nvSpPr>
          <p:cNvPr id="55" name="AutoShape 55"/>
          <p:cNvSpPr/>
          <p:nvPr/>
        </p:nvSpPr>
        <p:spPr>
          <a:xfrm>
            <a:off x="3920661" y="6491237"/>
            <a:ext cx="1143000" cy="0"/>
          </a:xfrm>
          <a:prstGeom prst="line">
            <a:avLst/>
          </a:prstGeom>
          <a:ln w="38100" cap="flat">
            <a:solidFill>
              <a:srgbClr val="000000"/>
            </a:solidFill>
            <a:prstDash val="solid"/>
            <a:headEnd type="none" w="sm" len="sm"/>
            <a:tailEnd type="arrow" w="med" len="sm"/>
          </a:ln>
        </p:spPr>
      </p:sp>
      <p:sp>
        <p:nvSpPr>
          <p:cNvPr id="56" name="TextBox 56"/>
          <p:cNvSpPr txBox="1"/>
          <p:nvPr/>
        </p:nvSpPr>
        <p:spPr>
          <a:xfrm>
            <a:off x="1528067" y="3095873"/>
            <a:ext cx="6712228" cy="439528"/>
          </a:xfrm>
          <a:prstGeom prst="rect">
            <a:avLst/>
          </a:prstGeom>
        </p:spPr>
        <p:txBody>
          <a:bodyPr lIns="0" tIns="0" rIns="0" bIns="0" rtlCol="0" anchor="t">
            <a:spAutoFit/>
          </a:bodyPr>
          <a:lstStyle/>
          <a:p>
            <a:pPr algn="l">
              <a:lnSpc>
                <a:spcPts val="3419"/>
              </a:lnSpc>
            </a:pPr>
            <a:r>
              <a:rPr lang="en-US" sz="3108">
                <a:solidFill>
                  <a:srgbClr val="0E4186"/>
                </a:solidFill>
                <a:latin typeface="Montserrat"/>
                <a:ea typeface="Montserrat"/>
                <a:cs typeface="Montserrat"/>
                <a:sym typeface="Montserrat"/>
              </a:rPr>
              <a:t>Thermo Band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0455727" y="4341571"/>
            <a:ext cx="8776342" cy="7142187"/>
            <a:chOff x="0" y="0"/>
            <a:chExt cx="6350000" cy="5167630"/>
          </a:xfrm>
        </p:grpSpPr>
        <p:sp>
          <p:nvSpPr>
            <p:cNvPr id="4" name="Freeform 4"/>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grpSp>
        <p:nvGrpSpPr>
          <p:cNvPr id="5" name="Group 5"/>
          <p:cNvGrpSpPr/>
          <p:nvPr/>
        </p:nvGrpSpPr>
        <p:grpSpPr>
          <a:xfrm rot="-10800000">
            <a:off x="1457785" y="-4860118"/>
            <a:ext cx="8776342" cy="7142187"/>
            <a:chOff x="0" y="0"/>
            <a:chExt cx="6350000" cy="5167630"/>
          </a:xfrm>
        </p:grpSpPr>
        <p:sp>
          <p:nvSpPr>
            <p:cNvPr id="6" name="Freeform 6"/>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E5ECF6"/>
            </a:solidFill>
            <a:ln w="12700">
              <a:solidFill>
                <a:srgbClr val="000000"/>
              </a:solidFill>
            </a:ln>
          </p:spPr>
        </p:sp>
      </p:grpSp>
      <p:sp>
        <p:nvSpPr>
          <p:cNvPr id="7" name="TextBox 7"/>
          <p:cNvSpPr txBox="1"/>
          <p:nvPr/>
        </p:nvSpPr>
        <p:spPr>
          <a:xfrm>
            <a:off x="2602474" y="1214312"/>
            <a:ext cx="18416629" cy="2278388"/>
          </a:xfrm>
          <a:prstGeom prst="rect">
            <a:avLst/>
          </a:prstGeom>
        </p:spPr>
        <p:txBody>
          <a:bodyPr lIns="0" tIns="0" rIns="0" bIns="0" rtlCol="0" anchor="t">
            <a:spAutoFit/>
          </a:bodyPr>
          <a:lstStyle/>
          <a:p>
            <a:pPr algn="l">
              <a:lnSpc>
                <a:spcPts val="7900"/>
              </a:lnSpc>
            </a:pPr>
            <a:r>
              <a:rPr lang="en-US" sz="7900" b="1">
                <a:solidFill>
                  <a:srgbClr val="0E4186"/>
                </a:solidFill>
                <a:latin typeface="Montserrat Ultra-Bold"/>
                <a:ea typeface="Montserrat Ultra-Bold"/>
                <a:cs typeface="Montserrat Ultra-Bold"/>
                <a:sym typeface="Montserrat Ultra-Bold"/>
              </a:rPr>
              <a:t>SKETCHES </a:t>
            </a:r>
          </a:p>
          <a:p>
            <a:pPr algn="l">
              <a:lnSpc>
                <a:spcPts val="9500"/>
              </a:lnSpc>
            </a:pPr>
            <a:endParaRPr lang="en-US" sz="7900" b="1">
              <a:solidFill>
                <a:srgbClr val="0E4186"/>
              </a:solidFill>
              <a:latin typeface="Montserrat Ultra-Bold"/>
              <a:ea typeface="Montserrat Ultra-Bold"/>
              <a:cs typeface="Montserrat Ultra-Bold"/>
              <a:sym typeface="Montserrat Ultra-Bold"/>
            </a:endParaRPr>
          </a:p>
        </p:txBody>
      </p:sp>
      <p:grpSp>
        <p:nvGrpSpPr>
          <p:cNvPr id="8" name="Group 8"/>
          <p:cNvGrpSpPr/>
          <p:nvPr/>
        </p:nvGrpSpPr>
        <p:grpSpPr>
          <a:xfrm rot="-10800000">
            <a:off x="-1717571" y="-3417875"/>
            <a:ext cx="8776342" cy="7142187"/>
            <a:chOff x="0" y="0"/>
            <a:chExt cx="6350000" cy="5167630"/>
          </a:xfrm>
        </p:grpSpPr>
        <p:sp>
          <p:nvSpPr>
            <p:cNvPr id="9" name="Freeform 9"/>
            <p:cNvSpPr/>
            <p:nvPr/>
          </p:nvSpPr>
          <p:spPr>
            <a:xfrm flipH="1">
              <a:off x="0" y="0"/>
              <a:ext cx="6350000" cy="5167630"/>
            </a:xfrm>
            <a:custGeom>
              <a:avLst/>
              <a:gdLst/>
              <a:ahLst/>
              <a:cxnLst/>
              <a:rect l="l" t="t" r="r" b="b"/>
              <a:pathLst>
                <a:path w="6350000" h="5167630">
                  <a:moveTo>
                    <a:pt x="6350000" y="5015230"/>
                  </a:moveTo>
                  <a:lnTo>
                    <a:pt x="6350000" y="4309110"/>
                  </a:lnTo>
                  <a:lnTo>
                    <a:pt x="0" y="0"/>
                  </a:lnTo>
                  <a:lnTo>
                    <a:pt x="0" y="5167630"/>
                  </a:lnTo>
                  <a:close/>
                </a:path>
              </a:pathLst>
            </a:custGeom>
            <a:solidFill>
              <a:srgbClr val="0E4186"/>
            </a:solidFill>
            <a:ln w="12700">
              <a:solidFill>
                <a:srgbClr val="000000"/>
              </a:solidFill>
            </a:ln>
          </p:spPr>
        </p:sp>
      </p:grpSp>
      <p:sp>
        <p:nvSpPr>
          <p:cNvPr id="10" name="Freeform 10"/>
          <p:cNvSpPr/>
          <p:nvPr/>
        </p:nvSpPr>
        <p:spPr>
          <a:xfrm>
            <a:off x="15774957" y="1028700"/>
            <a:ext cx="1484343" cy="1298126"/>
          </a:xfrm>
          <a:custGeom>
            <a:avLst/>
            <a:gdLst/>
            <a:ahLst/>
            <a:cxnLst/>
            <a:rect l="l" t="t" r="r" b="b"/>
            <a:pathLst>
              <a:path w="1484343" h="1298126">
                <a:moveTo>
                  <a:pt x="0" y="0"/>
                </a:moveTo>
                <a:lnTo>
                  <a:pt x="1484343" y="0"/>
                </a:lnTo>
                <a:lnTo>
                  <a:pt x="1484343" y="1298126"/>
                </a:lnTo>
                <a:lnTo>
                  <a:pt x="0" y="129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9916098" y="-653526"/>
            <a:ext cx="2493221" cy="2980352"/>
          </a:xfrm>
          <a:custGeom>
            <a:avLst/>
            <a:gdLst/>
            <a:ahLst/>
            <a:cxnLst/>
            <a:rect l="l" t="t" r="r" b="b"/>
            <a:pathLst>
              <a:path w="2493221" h="2980352">
                <a:moveTo>
                  <a:pt x="0" y="0"/>
                </a:moveTo>
                <a:lnTo>
                  <a:pt x="2493221" y="0"/>
                </a:lnTo>
                <a:lnTo>
                  <a:pt x="2493221" y="2980352"/>
                </a:lnTo>
                <a:lnTo>
                  <a:pt x="0" y="29803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48695" y="2706189"/>
            <a:ext cx="3685826" cy="2897814"/>
          </a:xfrm>
          <a:custGeom>
            <a:avLst/>
            <a:gdLst/>
            <a:ahLst/>
            <a:cxnLst/>
            <a:rect l="l" t="t" r="r" b="b"/>
            <a:pathLst>
              <a:path w="3685826" h="2897814">
                <a:moveTo>
                  <a:pt x="0" y="0"/>
                </a:moveTo>
                <a:lnTo>
                  <a:pt x="3685825" y="0"/>
                </a:lnTo>
                <a:lnTo>
                  <a:pt x="3685825" y="2897814"/>
                </a:lnTo>
                <a:lnTo>
                  <a:pt x="0" y="2897814"/>
                </a:lnTo>
                <a:lnTo>
                  <a:pt x="0" y="0"/>
                </a:lnTo>
                <a:close/>
              </a:path>
            </a:pathLst>
          </a:custGeom>
          <a:blipFill>
            <a:blip r:embed="rId8"/>
            <a:stretch>
              <a:fillRect l="-19670" r="-22669"/>
            </a:stretch>
          </a:blipFill>
        </p:spPr>
      </p:sp>
      <p:sp>
        <p:nvSpPr>
          <p:cNvPr id="13" name="Freeform 13"/>
          <p:cNvSpPr/>
          <p:nvPr/>
        </p:nvSpPr>
        <p:spPr>
          <a:xfrm>
            <a:off x="2602474" y="6028124"/>
            <a:ext cx="3619259" cy="3230176"/>
          </a:xfrm>
          <a:custGeom>
            <a:avLst/>
            <a:gdLst/>
            <a:ahLst/>
            <a:cxnLst/>
            <a:rect l="l" t="t" r="r" b="b"/>
            <a:pathLst>
              <a:path w="3619259" h="3230176">
                <a:moveTo>
                  <a:pt x="0" y="0"/>
                </a:moveTo>
                <a:lnTo>
                  <a:pt x="3619258" y="0"/>
                </a:lnTo>
                <a:lnTo>
                  <a:pt x="3619258" y="3230176"/>
                </a:lnTo>
                <a:lnTo>
                  <a:pt x="0" y="3230176"/>
                </a:lnTo>
                <a:lnTo>
                  <a:pt x="0" y="0"/>
                </a:lnTo>
                <a:close/>
              </a:path>
            </a:pathLst>
          </a:custGeom>
          <a:blipFill>
            <a:blip r:embed="rId9"/>
            <a:stretch>
              <a:fillRect r="-16787" b="-20427"/>
            </a:stretch>
          </a:blipFill>
        </p:spPr>
      </p:sp>
      <p:sp>
        <p:nvSpPr>
          <p:cNvPr id="14" name="Freeform 14"/>
          <p:cNvSpPr/>
          <p:nvPr/>
        </p:nvSpPr>
        <p:spPr>
          <a:xfrm>
            <a:off x="4615204" y="2706189"/>
            <a:ext cx="3213057" cy="2897814"/>
          </a:xfrm>
          <a:custGeom>
            <a:avLst/>
            <a:gdLst/>
            <a:ahLst/>
            <a:cxnLst/>
            <a:rect l="l" t="t" r="r" b="b"/>
            <a:pathLst>
              <a:path w="3213057" h="2897814">
                <a:moveTo>
                  <a:pt x="0" y="0"/>
                </a:moveTo>
                <a:lnTo>
                  <a:pt x="3213057" y="0"/>
                </a:lnTo>
                <a:lnTo>
                  <a:pt x="3213057" y="2897814"/>
                </a:lnTo>
                <a:lnTo>
                  <a:pt x="0" y="2897814"/>
                </a:lnTo>
                <a:lnTo>
                  <a:pt x="0" y="0"/>
                </a:lnTo>
                <a:close/>
              </a:path>
            </a:pathLst>
          </a:custGeom>
          <a:blipFill>
            <a:blip r:embed="rId10"/>
            <a:stretch>
              <a:fillRect l="-1471" t="-28031" r="-1562" b="-25009"/>
            </a:stretch>
          </a:blipFill>
        </p:spPr>
      </p:sp>
      <p:sp>
        <p:nvSpPr>
          <p:cNvPr id="15" name="Freeform 15"/>
          <p:cNvSpPr/>
          <p:nvPr/>
        </p:nvSpPr>
        <p:spPr>
          <a:xfrm>
            <a:off x="8552985" y="3280795"/>
            <a:ext cx="8706315" cy="6159941"/>
          </a:xfrm>
          <a:custGeom>
            <a:avLst/>
            <a:gdLst/>
            <a:ahLst/>
            <a:cxnLst/>
            <a:rect l="l" t="t" r="r" b="b"/>
            <a:pathLst>
              <a:path w="8706315" h="6159941">
                <a:moveTo>
                  <a:pt x="0" y="0"/>
                </a:moveTo>
                <a:lnTo>
                  <a:pt x="8706315" y="0"/>
                </a:lnTo>
                <a:lnTo>
                  <a:pt x="8706315" y="6159941"/>
                </a:lnTo>
                <a:lnTo>
                  <a:pt x="0" y="6159941"/>
                </a:lnTo>
                <a:lnTo>
                  <a:pt x="0" y="0"/>
                </a:lnTo>
                <a:close/>
              </a:path>
            </a:pathLst>
          </a:custGeom>
          <a:blipFill>
            <a:blip r:embed="rId11"/>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1446</Words>
  <Application>Microsoft Office PowerPoint</Application>
  <PresentationFormat>Custom</PresentationFormat>
  <Paragraphs>117</Paragraphs>
  <Slides>13</Slides>
  <Notes>13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Segoe UI</vt:lpstr>
      <vt:lpstr>Roboto</vt:lpstr>
      <vt:lpstr>Calibri</vt:lpstr>
      <vt:lpstr>Roboto Italics</vt:lpstr>
      <vt:lpstr>Aptos</vt:lpstr>
      <vt:lpstr>Canva Sans</vt:lpstr>
      <vt:lpstr>Montserrat</vt:lpstr>
      <vt:lpstr>Montserrat Ultra-Bold</vt:lpstr>
      <vt:lpstr>Montserrat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Illustrative Group Project Presentation</dc:title>
  <cp:lastModifiedBy>Subodha Peiris</cp:lastModifiedBy>
  <cp:revision>4</cp:revision>
  <dcterms:created xsi:type="dcterms:W3CDTF">2006-08-16T00:00:00Z</dcterms:created>
  <dcterms:modified xsi:type="dcterms:W3CDTF">2025-05-19T05:35:51Z</dcterms:modified>
  <dc:identifier>DAGmdtpgh7g</dc:identifier>
</cp:coreProperties>
</file>